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embeddings/oleObject4.bin" ContentType="application/vnd.openxmlformats-officedocument.oleObject"/>
  <Override PartName="/ppt/slides/slide22.xml" ContentType="application/vnd.openxmlformats-officedocument.presentationml.slide+xml"/>
  <Override PartName="/ppt/notesSlides/notesSlide11.xml" ContentType="application/vnd.openxmlformats-officedocument.presentationml.notesSlide+xml"/>
  <Override PartName="/docProps/app.xml" ContentType="application/vnd.openxmlformats-officedocument.extended-properties+xml"/>
  <Override PartName="/ppt/notesSlides/notesSlide9.xml" ContentType="application/vnd.openxmlformats-officedocument.presentationml.notesSlid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embeddings/oleObject2.bin" ContentType="application/vnd.openxmlformats-officedocument.oleObject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viewProps.xml" ContentType="application/vnd.openxmlformats-officedocument.presentationml.viewProps+xml"/>
  <Default Extension="wmf" ContentType="image/x-wmf"/>
  <Override PartName="/ppt/notesSlides/notesSlide4.xml" ContentType="application/vnd.openxmlformats-officedocument.presentationml.notesSlide+xml"/>
  <Override PartName="/ppt/slideLayouts/slideLayout32.xml" ContentType="application/vnd.openxmlformats-officedocument.presentationml.slideLayout+xml"/>
  <Override PartName="/ppt/slides/slide13.xml" ContentType="application/vnd.openxmlformats-officedocument.presentationml.slide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Masters/slideMaster5.xml" ContentType="application/vnd.openxmlformats-officedocument.presentationml.slideMaster+xml"/>
  <Override PartName="/ppt/embeddings/oleObject3.bin" ContentType="application/vnd.openxmlformats-officedocument.oleObject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Default Extension="emf" ContentType="image/x-emf"/>
  <Override PartName="/ppt/slideLayouts/slideLayout14.xml" ContentType="application/vnd.openxmlformats-officedocument.presentationml.slideLayout+xml"/>
  <Override PartName="/ppt/slides/slide10.xml" ContentType="application/vnd.openxmlformats-officedocument.presentationml.slide+xml"/>
  <Override PartName="/ppt/theme/theme10.xml" ContentType="application/vnd.openxmlformats-officedocument.theme+xml"/>
  <Override PartName="/ppt/presProps.xml" ContentType="application/vnd.openxmlformats-officedocument.presentationml.presProps+xml"/>
  <Override PartName="/ppt/theme/theme5.xml" ContentType="application/vnd.openxmlformats-officedocument.theme+xml"/>
  <Default Extension="vml" ContentType="application/vnd.openxmlformats-officedocument.vmlDrawing"/>
  <Default Extension="png" ContentType="image/png"/>
  <Override PartName="/ppt/slideLayouts/slideLayout26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ppt/slideMasters/slideMaster9.xml" ContentType="application/vnd.openxmlformats-officedocument.presentationml.slideMaster+xml"/>
  <Default Extension="bin" ContentType="application/vnd.openxmlformats-officedocument.presentationml.printerSettings"/>
  <Override PartName="/ppt/slideMasters/slideMaster2.xml" ContentType="application/vnd.openxmlformats-officedocument.presentationml.slideMaster+xml"/>
  <Override PartName="/ppt/notesSlides/notesSlide10.xml" ContentType="application/vnd.openxmlformats-officedocument.presentationml.notesSlide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Masters/slideMaster4.xml" ContentType="application/vnd.openxmlformats-officedocument.presentationml.slideMaster+xml"/>
  <Override PartName="/ppt/slideLayouts/slideLayout30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2.xml" ContentType="application/vnd.openxmlformats-officedocument.theme+xml"/>
  <Override PartName="/ppt/theme/theme4.xml" ContentType="application/vnd.openxmlformats-officedocument.theme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Masters/slideMaster8.xml" ContentType="application/vnd.openxmlformats-officedocument.presentationml.slideMaster+xml"/>
  <Override PartName="/ppt/notesSlides/notesSlide3.xml" ContentType="application/vnd.openxmlformats-officedocument.presentationml.notesSlide+xml"/>
  <Default Extension="xml" ContentType="application/xml"/>
  <Override PartName="/ppt/slideLayouts/slideLayout29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slides/slide14.xml" ContentType="application/vnd.openxmlformats-officedocument.presentationml.slide+xml"/>
  <Override PartName="/ppt/slideLayouts/slideLayout18.xml" ContentType="application/vnd.openxmlformats-officedocument.presentationml.slideLayout+xml"/>
  <Override PartName="/ppt/embeddings/oleObject1.bin" ContentType="application/vnd.openxmlformats-officedocument.oleObject"/>
  <Override PartName="/ppt/slideLayouts/slideLayout28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31.xml" ContentType="application/vnd.openxmlformats-officedocument.presentationml.slideLayout+xml"/>
  <Override PartName="/ppt/slides/slide15.xml" ContentType="application/vnd.openxmlformats-officedocument.presentationml.slide+xml"/>
  <Default Extension="rels" ContentType="application/vnd.openxmlformats-package.relationships+xml"/>
  <Override PartName="/ppt/slideLayouts/slideLayout15.xml" ContentType="application/vnd.openxmlformats-officedocument.presentationml.slideLayout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theme/theme7.xml" ContentType="application/vnd.openxmlformats-officedocument.theme+xml"/>
  <Override PartName="/ppt/slides/slide6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slideLayouts/slideLayout12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  <p:sldMasterId id="2147483653" r:id="rId2"/>
    <p:sldMasterId id="2147483676" r:id="rId3"/>
    <p:sldMasterId id="2147483678" r:id="rId4"/>
    <p:sldMasterId id="2147483682" r:id="rId5"/>
    <p:sldMasterId id="2147483684" r:id="rId6"/>
    <p:sldMasterId id="2147483690" r:id="rId7"/>
    <p:sldMasterId id="2147483692" r:id="rId8"/>
    <p:sldMasterId id="2147483694" r:id="rId9"/>
  </p:sldMasterIdLst>
  <p:notesMasterIdLst>
    <p:notesMasterId r:id="rId34"/>
  </p:notesMasterIdLst>
  <p:sldIdLst>
    <p:sldId id="256" r:id="rId10"/>
    <p:sldId id="271" r:id="rId11"/>
    <p:sldId id="302" r:id="rId12"/>
    <p:sldId id="300" r:id="rId13"/>
    <p:sldId id="301" r:id="rId14"/>
    <p:sldId id="270" r:id="rId15"/>
    <p:sldId id="281" r:id="rId16"/>
    <p:sldId id="299" r:id="rId17"/>
    <p:sldId id="284" r:id="rId18"/>
    <p:sldId id="285" r:id="rId19"/>
    <p:sldId id="287" r:id="rId20"/>
    <p:sldId id="289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291" r:id="rId29"/>
    <p:sldId id="290" r:id="rId30"/>
    <p:sldId id="283" r:id="rId31"/>
    <p:sldId id="310" r:id="rId32"/>
    <p:sldId id="311" r:id="rId33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howGuides="1">
      <p:cViewPr varScale="1">
        <p:scale>
          <a:sx n="92" d="100"/>
          <a:sy n="92" d="100"/>
        </p:scale>
        <p:origin x="-8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printerSettings" Target="printerSettings/printerSettings1.bin"/><Relationship Id="rId31" Type="http://schemas.openxmlformats.org/officeDocument/2006/relationships/slide" Target="slides/slide22.xml"/><Relationship Id="rId3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3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0" Type="http://schemas.openxmlformats.org/officeDocument/2006/relationships/slide" Target="slides/slide1.xml"/><Relationship Id="rId32" Type="http://schemas.openxmlformats.org/officeDocument/2006/relationships/slide" Target="slides/slide23.xml"/><Relationship Id="rId37" Type="http://schemas.openxmlformats.org/officeDocument/2006/relationships/viewProps" Target="viewProps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9" Type="http://schemas.openxmlformats.org/officeDocument/2006/relationships/slideMaster" Target="slideMasters/slideMaster9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7" Type="http://schemas.openxmlformats.org/officeDocument/2006/relationships/slide" Target="slides/slide18.xml"/><Relationship Id="rId14" Type="http://schemas.openxmlformats.org/officeDocument/2006/relationships/slide" Target="slides/slide5.xml"/><Relationship Id="rId23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28" Type="http://schemas.openxmlformats.org/officeDocument/2006/relationships/slide" Target="slides/slide19.xml"/><Relationship Id="rId26" Type="http://schemas.openxmlformats.org/officeDocument/2006/relationships/slide" Target="slides/slide17.xml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29" Type="http://schemas.openxmlformats.org/officeDocument/2006/relationships/slide" Target="slides/slide20.xml"/><Relationship Id="rId6" Type="http://schemas.openxmlformats.org/officeDocument/2006/relationships/slideMaster" Target="slideMasters/slideMaster6.xml"/><Relationship Id="rId16" Type="http://schemas.openxmlformats.org/officeDocument/2006/relationships/slide" Target="slides/slide7.xml"/><Relationship Id="rId33" Type="http://schemas.openxmlformats.org/officeDocument/2006/relationships/slide" Target="slides/slide2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19" Type="http://schemas.openxmlformats.org/officeDocument/2006/relationships/slide" Target="slides/slide10.xml"/><Relationship Id="rId38" Type="http://schemas.openxmlformats.org/officeDocument/2006/relationships/theme" Target="theme/theme1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" Type="http://schemas.openxmlformats.org/officeDocument/2006/relationships/slideMaster" Target="slideMasters/slideMaster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ja-JP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843740C-A4B5-0943-B6C6-CCC94B719549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112" charset="0"/>
        <a:ea typeface="ＭＳ Ｐ明朝" pitchFamily="-112" charset="-128"/>
        <a:cs typeface="ＭＳ Ｐ明朝" pitchFamily="-112" charset="-128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112" charset="0"/>
        <a:ea typeface="ＭＳ Ｐ明朝" pitchFamily="-112" charset="-128"/>
        <a:cs typeface="ＭＳ Ｐ明朝" pitchFamily="-112" charset="-128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112" charset="0"/>
        <a:ea typeface="ＭＳ Ｐ明朝" pitchFamily="-112" charset="-128"/>
        <a:cs typeface="ＭＳ Ｐ明朝" pitchFamily="-112" charset="-128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112" charset="0"/>
        <a:ea typeface="ＭＳ Ｐ明朝" pitchFamily="-112" charset="-128"/>
        <a:cs typeface="ＭＳ Ｐ明朝" pitchFamily="-112" charset="-128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112" charset="0"/>
        <a:ea typeface="ＭＳ Ｐ明朝" pitchFamily="-112" charset="-128"/>
        <a:cs typeface="ＭＳ Ｐ明朝" pitchFamily="-112" charset="-128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8BF57D-0652-894C-96D3-47EC449D5EF8}" type="slidenum">
              <a:rPr lang="en-US" altLang="ja-JP"/>
              <a:pPr/>
              <a:t>1</a:t>
            </a:fld>
            <a:endParaRPr lang="en-US" altLang="ja-JP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79CB7C-ED56-45EC-8F70-FD9BD7C41ED4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zh-TW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AD224F-ECAE-4458-80BA-CA332DF71D5A}" type="slidenum">
              <a:rPr lang="en-US" altLang="zh-TW"/>
              <a:pPr/>
              <a:t>17</a:t>
            </a:fld>
            <a:endParaRPr lang="en-US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C0D3D3-0EE2-417B-9220-EACBA2A20062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99B0E0-77B9-C844-8791-42F6706DB6A4}" type="slidenum">
              <a:rPr lang="en-US" altLang="ja-JP"/>
              <a:pPr/>
              <a:t>2</a:t>
            </a:fld>
            <a:endParaRPr lang="en-US" altLang="ja-JP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781E7D-44C6-A748-A2E5-B04F84DD6FAE}" type="slidenum">
              <a:rPr lang="ja-JP" altLang="en-US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pPr/>
              <a:t>3</a:t>
            </a:fld>
            <a:endParaRPr lang="en-US" altLang="ja-JP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25" y="4342939"/>
            <a:ext cx="5026951" cy="4114587"/>
          </a:xfrm>
          <a:noFill/>
          <a:ln/>
        </p:spPr>
        <p:txBody>
          <a:bodyPr/>
          <a:lstStyle/>
          <a:p>
            <a:endParaRPr kumimoji="0" lang="ja-JP" altLang="en-US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C642C-1696-914E-B643-C1DE7A467732}" type="slidenum">
              <a:rPr lang="ja-JP" altLang="en-US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pPr/>
              <a:t>4</a:t>
            </a:fld>
            <a:endParaRPr lang="en-US" altLang="ja-JP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64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kumimoji="0" lang="ja-JP" altLang="en-US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1B125D-930A-B846-8B63-8668EF673839}" type="slidenum">
              <a:rPr lang="ja-JP" altLang="en-US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pPr/>
              <a:t>5</a:t>
            </a:fld>
            <a:endParaRPr lang="en-US" altLang="ja-JP"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66243" name="Rectangle 5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>
            <a:prstTxWarp prst="textNoShape">
              <a:avLst/>
            </a:prstTxWarp>
          </a:bodyPr>
          <a:lstStyle/>
          <a:p>
            <a:pPr algn="r" defTabSz="912958"/>
            <a:fld id="{C5973428-52CF-1743-8183-0E9DA4E34CF0}" type="slidenum">
              <a:rPr lang="en-US" altLang="ja-JP" sz="1200">
                <a:latin typeface="Calibri" pitchFamily="-112" charset="0"/>
                <a:ea typeface="Arial" pitchFamily="-112" charset="0"/>
                <a:cs typeface="Arial" pitchFamily="-112" charset="0"/>
              </a:rPr>
              <a:pPr algn="r" defTabSz="912958"/>
              <a:t>5</a:t>
            </a:fld>
            <a:endParaRPr lang="en-US" altLang="ja-JP" sz="1200" dirty="0">
              <a:latin typeface="Calibri" pitchFamily="-112" charset="0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6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8465" y="687893"/>
            <a:ext cx="4941072" cy="3428113"/>
          </a:xfrm>
          <a:ln/>
        </p:spPr>
      </p:sp>
      <p:sp>
        <p:nvSpPr>
          <p:cNvPr id="2662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2939"/>
            <a:ext cx="5030018" cy="4113169"/>
          </a:xfrm>
          <a:noFill/>
          <a:ln/>
        </p:spPr>
        <p:txBody>
          <a:bodyPr/>
          <a:lstStyle/>
          <a:p>
            <a:pPr defTabSz="842618">
              <a:spcBef>
                <a:spcPct val="0"/>
              </a:spcBef>
            </a:pPr>
            <a:r>
              <a:rPr kumimoji="0" lang="en-US" altLang="ja-JP" dirty="0"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Maybe add another slide to indicate which science groups are using this or working with this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8E15DE-6CAE-944E-89A5-9CDE1696EFD2}" type="slidenum">
              <a:rPr lang="en-US" altLang="ja-JP"/>
              <a:pPr/>
              <a:t>6</a:t>
            </a:fld>
            <a:endParaRPr lang="en-US" altLang="ja-JP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DD499-D166-4D71-A210-45DBD7C1BAC6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1507" name="ノート プレースホル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ja-JP" altLang="en-US" smtClean="0">
              <a:ea typeface="ＭＳ Ｐ明朝" charset="-128"/>
            </a:endParaRPr>
          </a:p>
        </p:txBody>
      </p:sp>
      <p:sp>
        <p:nvSpPr>
          <p:cNvPr id="21508" name="スライド番号プレースホル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69882D-99EF-43BC-83EC-D14F868DA18B}" type="slidenum">
              <a:rPr lang="en-US" altLang="ja-JP"/>
              <a:pPr/>
              <a:t>12</a:t>
            </a:fld>
            <a:endParaRPr lang="en-US" altLang="ja-JP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CBDFAB-6DA3-4630-A8BC-AC7D00626202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E51C981-25C2-474E-83CE-A9A6A05BCA44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5FB5EB-EE98-604B-B13C-AB3F1AFE5CB5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D49130F-CC7A-0440-9727-B46F7025440E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45E752A-7BE9-4B48-9729-B6C0C1DED9C2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6E28FCC-075A-BF40-96CD-6A94B87D9E9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7D3C86-72AB-0545-B47D-1EBB36AB268D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59790B8-74BC-0E4C-A358-1B84219A12FE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212BD8C-393E-C648-8FCC-96A0CD1B1230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528E275-4FE8-354F-833F-5C6E8727AFD9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80C4386-E6EF-E848-8582-06936D54B3FD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ECB4DE3-2C9A-2F4F-A0D9-8F4C036EAD5C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17664D8-9793-AE42-8812-DE84FC444D2D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992570-9535-7B46-8E87-8D4414EE019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7A1E109-98BA-5840-9C44-DDB4ACFD3AFF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BB737CF-9E81-9545-BE4D-795347132C63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E1B3F-CCD3-4DB5-B29D-26AB7065796C}" type="datetimeFigureOut">
              <a:rPr kumimoji="1" lang="ja-JP" altLang="en-US" smtClean="0"/>
              <a:pPr/>
              <a:t>09.3.25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DD68F-B7C9-4FBB-9D77-5859D88DF45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AB4FFFB-825E-2341-87D8-383F4C73F2E9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F6B4-E0FB-4389-8C91-BCDA6C0AC238}" type="datetimeFigureOut">
              <a:rPr lang="zh-TW" altLang="en-US" smtClean="0"/>
              <a:pPr/>
              <a:t>09.3.25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7D6E-1C75-4591-847B-97AA9735531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5D6BA-CC9C-422D-ADFD-28BD45FE7903}" type="datetimeFigureOut">
              <a:rPr lang="zh-TW" altLang="en-US" smtClean="0"/>
              <a:pPr/>
              <a:t>09.3.25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16DC8-D3EB-4616-86F0-D5E1315FCCD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FF6B4-E0FB-4389-8C91-BCDA6C0AC238}" type="datetimeFigureOut">
              <a:rPr lang="zh-TW" altLang="en-US" smtClean="0"/>
              <a:pPr/>
              <a:t>09.3.25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E7D6E-1C75-4591-847B-97AA9735531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84781F-F338-A041-9FA1-AEBA72CB2165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1D9902-D888-724F-8280-D6FF8F9E765F}" type="datetime1">
              <a:rPr lang="ja-JP" altLang="en-US"/>
              <a:pPr/>
              <a:t>09.3.25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64CF87-6728-B64D-A5A0-EAB709DB6EAD}" type="slidenum">
              <a:rPr lang="ja-JP" altLang="en-US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989833-395F-3441-A970-38A51ED4B16D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10A9A-121C-694A-8544-1556E4DFA1E3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F05E5-6C6A-674F-B7F1-F22F30B24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277F98-5C4D-EA48-B636-BCED3122672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E4CC022-E004-104B-9E76-5D09CEA89520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955D7B9-D879-AE4C-9000-60C8D34BDBD0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CD709BC-BEEE-9442-8242-509F4DF5CAD2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087C25-EF3C-DA44-9CE1-A8B0C6CB468F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830CF4-61AF-8E4C-A95C-08D8E1B5F4D9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077A5DF-A30F-1D43-8FEC-5837E7984346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9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5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31.xml"/><Relationship Id="rId2" Type="http://schemas.openxmlformats.org/officeDocument/2006/relationships/theme" Target="../theme/theme8.xml"/><Relationship Id="rId3" Type="http://schemas.openxmlformats.org/officeDocument/2006/relationships/image" Target="../media/image1.jpeg"/><Relationship Id="rId5" Type="http://schemas.openxmlformats.org/officeDocument/2006/relationships/image" Target="../media/image3.jpeg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2886A5F-4714-E846-9E70-C9518C106E75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rotWithShape="0">
          <a:gsLst>
            <a:gs pos="0">
              <a:schemeClr val="bg1"/>
            </a:gs>
            <a:gs pos="100000">
              <a:srgbClr val="DDF8F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4BA6E72C-52B4-A045-9067-273531981C48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E1B3F-CCD3-4DB5-B29D-26AB7065796C}" type="datetimeFigureOut">
              <a:rPr kumimoji="1" lang="ja-JP" altLang="en-US" smtClean="0"/>
              <a:pPr/>
              <a:t>09.3.25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D68F-B7C9-4FBB-9D77-5859D88DF45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96" r:id="rId3"/>
    <p:sldLayoutId id="2147483697" r:id="rId4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FF6B4-E0FB-4389-8C91-BCDA6C0AC238}" type="datetimeFigureOut">
              <a:rPr lang="zh-TW" altLang="en-US" smtClean="0"/>
              <a:pPr/>
              <a:t>09.3.25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E7D6E-1C75-4591-847B-97AA9735531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aseline="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aseline="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aseline="0"/>
            </a:lvl1pPr>
          </a:lstStyle>
          <a:p>
            <a:fld id="{903EC897-F927-0748-99D7-1CC3E139C392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-112" charset="0"/>
              </a:defRPr>
            </a:lvl1pPr>
          </a:lstStyle>
          <a:p>
            <a:fld id="{5ECEB2E4-0C11-C04B-B687-E6E2A53CA21D}" type="datetime1">
              <a:rPr lang="ja-JP" altLang="en-US"/>
              <a:pPr/>
              <a:t>09.3.25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-112" charset="0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-112" charset="0"/>
              </a:defRPr>
            </a:lvl1pPr>
          </a:lstStyle>
          <a:p>
            <a:fld id="{0EB24C3C-5FEB-7946-A97F-6241315CC6FE}" type="slidenum">
              <a:rPr lang="ja-JP" altLang="en-US"/>
              <a:pPr/>
              <a:t>‹#›</a:t>
            </a:fld>
            <a:endParaRPr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ＭＳ Ｐゴシック" pitchFamily="-109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 pitchFamily="-109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-112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  <a:ea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  <a:ea typeface="Times New Roman" charset="0"/>
                <a:cs typeface="+mn-cs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Times New Roman" charset="0"/>
                <a:cs typeface="+mn-cs"/>
              </a:defRPr>
            </a:lvl1pPr>
          </a:lstStyle>
          <a:p>
            <a:pPr>
              <a:defRPr/>
            </a:pPr>
            <a:fld id="{3B979EE8-8780-5C4D-9FF8-0F7FD7019859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27655" name="Text Box 7"/>
          <p:cNvSpPr txBox="1">
            <a:spLocks noChangeArrowheads="1"/>
          </p:cNvSpPr>
          <p:nvPr userDrawn="1"/>
        </p:nvSpPr>
        <p:spPr bwMode="auto">
          <a:xfrm>
            <a:off x="3276600" y="6521450"/>
            <a:ext cx="2895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ja-JP" sz="1600">
                <a:solidFill>
                  <a:schemeClr val="accent2"/>
                </a:solidFill>
                <a:latin typeface="Tahoma" charset="0"/>
                <a:ea typeface="Times New Roman" charset="0"/>
                <a:cs typeface="Times New Roman" charset="0"/>
              </a:rPr>
              <a:t>Courtesy by Tomas Molina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Times New Roman" pitchFamily="-112" charset="0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Times New Roman" pitchFamily="-112" charset="0"/>
          <a:cs typeface="Times New Roman" charset="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Times New Roman" pitchFamily="-112" charset="0"/>
          <a:cs typeface="Times New Roman" charset="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Times New Roman" pitchFamily="-112" charset="0"/>
          <a:cs typeface="Times New Roman" charset="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Times New Roman" pitchFamily="-112" charset="0"/>
          <a:cs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-128"/>
          <a:cs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-128"/>
          <a:cs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-128"/>
          <a:cs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charset="0"/>
          <a:ea typeface="ＭＳ Ｐゴシック" charset="-128"/>
          <a:cs typeface="Times New Roman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Times New Roman" pitchFamily="-112" charset="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Times New Roman" pitchFamily="-112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Times New Roman" pitchFamily="-112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Times New Roman" pitchFamily="-112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Times New Roman" pitchFamily="-112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-1588" y="-3175"/>
            <a:ext cx="9129713" cy="976313"/>
          </a:xfrm>
          <a:prstGeom prst="rect">
            <a:avLst/>
          </a:prstGeom>
          <a:solidFill>
            <a:srgbClr val="00279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4180" tIns="42090" rIns="84180" bIns="42090" anchor="ctr">
            <a:prstTxWarp prst="textNoShape">
              <a:avLst/>
            </a:prstTxWarp>
          </a:bodyPr>
          <a:lstStyle/>
          <a:p>
            <a:pPr defTabSz="912813" eaLnBrk="1" hangingPunct="1">
              <a:defRPr/>
            </a:pPr>
            <a:endParaRPr lang="ja-JP" altLang="en-US" sz="180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2227" name="Picture 2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16850" y="6203950"/>
            <a:ext cx="1327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0" y="6176963"/>
            <a:ext cx="1328738" cy="681037"/>
            <a:chOff x="55" y="3522"/>
            <a:chExt cx="867" cy="511"/>
          </a:xfrm>
        </p:grpSpPr>
        <p:pic>
          <p:nvPicPr>
            <p:cNvPr id="52234" name="Picture 4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" y="3522"/>
              <a:ext cx="867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235" name="Picture 4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5" y="3775"/>
              <a:ext cx="867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22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930275"/>
          </a:xfrm>
          <a:prstGeom prst="rect">
            <a:avLst/>
          </a:prstGeom>
          <a:solidFill>
            <a:srgbClr val="002DAA"/>
          </a:solidFill>
          <a:ln w="9525">
            <a:noFill/>
            <a:miter lim="800000"/>
            <a:headEnd/>
            <a:tailEnd/>
          </a:ln>
        </p:spPr>
        <p:txBody>
          <a:bodyPr vert="horz" wrap="square" lIns="92066" tIns="45302" rIns="92066" bIns="4530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Title: Title Case, Bold, Arial 28, White</a:t>
            </a:r>
          </a:p>
        </p:txBody>
      </p:sp>
      <p:sp>
        <p:nvSpPr>
          <p:cNvPr id="522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338" y="985838"/>
            <a:ext cx="9110662" cy="518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66" tIns="45302" rIns="92066" bIns="453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Level one: title case, bold, arial 28, maroon</a:t>
            </a:r>
          </a:p>
          <a:p>
            <a:pPr lvl="1"/>
            <a:r>
              <a:rPr lang="en-US" altLang="ja-JP"/>
              <a:t>Level two: title case, bold, arial 24, blue</a:t>
            </a:r>
          </a:p>
          <a:p>
            <a:pPr lvl="2"/>
            <a:r>
              <a:rPr lang="en-US" altLang="ja-JP"/>
              <a:t>Level three: title case, bold, arial 20, green</a:t>
            </a:r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0563" y="6286500"/>
            <a:ext cx="1905000" cy="4175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84759" tIns="42380" rIns="84759" bIns="4238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latin typeface="Times New Roman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60713" y="6286500"/>
            <a:ext cx="2820987" cy="4175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84759" tIns="42380" rIns="84759" bIns="4238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300">
                <a:solidFill>
                  <a:srgbClr val="336600"/>
                </a:solidFill>
                <a:latin typeface="Times New Roman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6850" y="6286500"/>
            <a:ext cx="1905000" cy="41751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none" lIns="84759" tIns="42380" rIns="84759" bIns="4238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Times New Roman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DA30B966-9609-EE4A-8637-F46EDDCA15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ransition/>
  <p:txStyles>
    <p:titleStyle>
      <a:lvl1pPr algn="ctr" defTabSz="908050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defTabSz="908050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908050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908050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908050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908050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defTabSz="908050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defTabSz="908050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defTabSz="908050" rtl="0" fontAlgn="base">
        <a:spcBef>
          <a:spcPct val="0"/>
        </a:spcBef>
        <a:spcAft>
          <a:spcPct val="0"/>
        </a:spcAft>
        <a:defRPr kumimoji="1" sz="32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39725" indent="-339725" algn="l" defTabSz="908050" rtl="0" fontAlgn="base">
        <a:spcBef>
          <a:spcPct val="20000"/>
        </a:spcBef>
        <a:spcAft>
          <a:spcPct val="0"/>
        </a:spcAft>
        <a:buClr>
          <a:srgbClr val="790015"/>
        </a:buClr>
        <a:buSzPct val="100000"/>
        <a:buChar char="•"/>
        <a:defRPr kumimoji="1" sz="3200" b="1">
          <a:solidFill>
            <a:srgbClr val="000000"/>
          </a:solidFill>
          <a:latin typeface="+mn-lt"/>
          <a:ea typeface="+mn-ea"/>
          <a:cs typeface="+mn-cs"/>
        </a:defRPr>
      </a:lvl1pPr>
      <a:lvl2pPr marL="736600" indent="-282575" algn="l" defTabSz="908050" rtl="0" fontAlgn="base">
        <a:spcBef>
          <a:spcPct val="20000"/>
        </a:spcBef>
        <a:spcAft>
          <a:spcPct val="0"/>
        </a:spcAft>
        <a:buClr>
          <a:srgbClr val="790015"/>
        </a:buClr>
        <a:buSzPct val="100000"/>
        <a:buChar char="–"/>
        <a:defRPr kumimoji="1" sz="2800" b="1">
          <a:solidFill>
            <a:srgbClr val="00279F"/>
          </a:solidFill>
          <a:latin typeface="+mn-lt"/>
          <a:ea typeface="+mn-ea"/>
        </a:defRPr>
      </a:lvl2pPr>
      <a:lvl3pPr marL="1136650" indent="-227013" algn="l" defTabSz="908050" rtl="0" fontAlgn="base">
        <a:spcBef>
          <a:spcPct val="20000"/>
        </a:spcBef>
        <a:spcAft>
          <a:spcPct val="0"/>
        </a:spcAft>
        <a:buClr>
          <a:srgbClr val="790015"/>
        </a:buClr>
        <a:buSzPct val="100000"/>
        <a:buChar char="–"/>
        <a:defRPr kumimoji="1" sz="2400" b="1">
          <a:solidFill>
            <a:srgbClr val="336600"/>
          </a:solidFill>
          <a:latin typeface="+mn-lt"/>
          <a:ea typeface="+mn-ea"/>
        </a:defRPr>
      </a:lvl3pPr>
      <a:lvl4pPr marL="1471613" indent="-209550" algn="l" defTabSz="908050" rtl="0" fontAlgn="base">
        <a:spcBef>
          <a:spcPct val="20000"/>
        </a:spcBef>
        <a:spcAft>
          <a:spcPct val="0"/>
        </a:spcAft>
        <a:buSzPct val="100000"/>
        <a:buChar char="–"/>
        <a:defRPr kumimoji="1" sz="2000">
          <a:solidFill>
            <a:schemeClr val="tx1"/>
          </a:solidFill>
          <a:latin typeface="Times New Roman" charset="0"/>
          <a:ea typeface="+mn-ea"/>
        </a:defRPr>
      </a:lvl4pPr>
      <a:lvl5pPr marL="1893888" indent="-209550" algn="l" defTabSz="908050" rtl="0" fontAlgn="base">
        <a:spcBef>
          <a:spcPct val="20000"/>
        </a:spcBef>
        <a:spcAft>
          <a:spcPct val="0"/>
        </a:spcAft>
        <a:buSzPct val="100000"/>
        <a:buChar char="•"/>
        <a:defRPr kumimoji="1" sz="2000">
          <a:solidFill>
            <a:schemeClr val="tx1"/>
          </a:solidFill>
          <a:latin typeface="Times New Roman" charset="0"/>
          <a:ea typeface="+mn-ea"/>
        </a:defRPr>
      </a:lvl5pPr>
      <a:lvl6pPr marL="2351088" indent="-209550" algn="l" defTabSz="908050" rtl="0" fontAlgn="base">
        <a:spcBef>
          <a:spcPct val="20000"/>
        </a:spcBef>
        <a:spcAft>
          <a:spcPct val="0"/>
        </a:spcAft>
        <a:buSzPct val="100000"/>
        <a:buChar char="•"/>
        <a:defRPr kumimoji="1" sz="2000">
          <a:solidFill>
            <a:schemeClr val="tx1"/>
          </a:solidFill>
          <a:latin typeface="Times New Roman" charset="0"/>
          <a:ea typeface="+mn-ea"/>
        </a:defRPr>
      </a:lvl6pPr>
      <a:lvl7pPr marL="2808288" indent="-209550" algn="l" defTabSz="908050" rtl="0" fontAlgn="base">
        <a:spcBef>
          <a:spcPct val="20000"/>
        </a:spcBef>
        <a:spcAft>
          <a:spcPct val="0"/>
        </a:spcAft>
        <a:buSzPct val="100000"/>
        <a:buChar char="•"/>
        <a:defRPr kumimoji="1" sz="2000">
          <a:solidFill>
            <a:schemeClr val="tx1"/>
          </a:solidFill>
          <a:latin typeface="Times New Roman" charset="0"/>
          <a:ea typeface="+mn-ea"/>
        </a:defRPr>
      </a:lvl7pPr>
      <a:lvl8pPr marL="3265488" indent="-209550" algn="l" defTabSz="908050" rtl="0" fontAlgn="base">
        <a:spcBef>
          <a:spcPct val="20000"/>
        </a:spcBef>
        <a:spcAft>
          <a:spcPct val="0"/>
        </a:spcAft>
        <a:buSzPct val="100000"/>
        <a:buChar char="•"/>
        <a:defRPr kumimoji="1" sz="2000">
          <a:solidFill>
            <a:schemeClr val="tx1"/>
          </a:solidFill>
          <a:latin typeface="Times New Roman" charset="0"/>
          <a:ea typeface="+mn-ea"/>
        </a:defRPr>
      </a:lvl8pPr>
      <a:lvl9pPr marL="3722688" indent="-209550" algn="l" defTabSz="908050" rtl="0" fontAlgn="base">
        <a:spcBef>
          <a:spcPct val="20000"/>
        </a:spcBef>
        <a:spcAft>
          <a:spcPct val="0"/>
        </a:spcAft>
        <a:buSzPct val="100000"/>
        <a:buChar char="•"/>
        <a:defRPr kumimoji="1" sz="2000">
          <a:solidFill>
            <a:schemeClr val="tx1"/>
          </a:solidFill>
          <a:latin typeface="Times New Roman" charset="0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 userDrawn="1"/>
        </p:nvSpPr>
        <p:spPr bwMode="auto">
          <a:xfrm>
            <a:off x="0" y="6692900"/>
            <a:ext cx="9144000" cy="1651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ja-JP" alt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35013" y="73025"/>
            <a:ext cx="6265862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 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762000"/>
            <a:ext cx="7772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475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400">
                <a:latin typeface="+mn-lt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47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kumimoji="1" sz="1400">
                <a:latin typeface="+mn-lt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47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400">
                <a:latin typeface="+mn-lt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F0F27326-DCFC-F142-AC3C-282665F606D0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4760" name="Line 8"/>
          <p:cNvSpPr>
            <a:spLocks noChangeShapeType="1"/>
          </p:cNvSpPr>
          <p:nvPr userDrawn="1"/>
        </p:nvSpPr>
        <p:spPr bwMode="auto">
          <a:xfrm>
            <a:off x="280988" y="520700"/>
            <a:ext cx="8569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ja-JP" altLang="en-US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9"/>
          <p:cNvGrpSpPr>
            <a:grpSpLocks/>
          </p:cNvGrpSpPr>
          <p:nvPr userDrawn="1"/>
        </p:nvGrpSpPr>
        <p:grpSpPr bwMode="auto">
          <a:xfrm>
            <a:off x="7408863" y="190500"/>
            <a:ext cx="1419225" cy="268288"/>
            <a:chOff x="5056" y="120"/>
            <a:chExt cx="968" cy="169"/>
          </a:xfrm>
        </p:grpSpPr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5056" y="120"/>
              <a:ext cx="211" cy="165"/>
              <a:chOff x="5056" y="120"/>
              <a:chExt cx="211" cy="165"/>
            </a:xfrm>
          </p:grpSpPr>
          <p:sp>
            <p:nvSpPr>
              <p:cNvPr id="74763" name="Line 11"/>
              <p:cNvSpPr>
                <a:spLocks noChangeShapeType="1"/>
              </p:cNvSpPr>
              <p:nvPr/>
            </p:nvSpPr>
            <p:spPr bwMode="auto">
              <a:xfrm flipH="1">
                <a:off x="5104" y="183"/>
                <a:ext cx="147" cy="1"/>
              </a:xfrm>
              <a:prstGeom prst="line">
                <a:avLst/>
              </a:prstGeom>
              <a:noFill/>
              <a:ln w="1588">
                <a:solidFill>
                  <a:srgbClr val="9FD17D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64" name="Freeform 12"/>
              <p:cNvSpPr>
                <a:spLocks/>
              </p:cNvSpPr>
              <p:nvPr/>
            </p:nvSpPr>
            <p:spPr bwMode="auto">
              <a:xfrm>
                <a:off x="5204" y="136"/>
                <a:ext cx="45" cy="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6" y="46"/>
                  </a:cxn>
                  <a:cxn ang="0">
                    <a:pos x="0" y="92"/>
                  </a:cxn>
                </a:cxnLst>
                <a:rect l="0" t="0" r="r" b="b"/>
                <a:pathLst>
                  <a:path w="46" h="92">
                    <a:moveTo>
                      <a:pt x="0" y="0"/>
                    </a:moveTo>
                    <a:lnTo>
                      <a:pt x="46" y="46"/>
                    </a:lnTo>
                    <a:lnTo>
                      <a:pt x="0" y="92"/>
                    </a:lnTo>
                  </a:path>
                </a:pathLst>
              </a:custGeom>
              <a:noFill/>
              <a:ln w="3175">
                <a:solidFill>
                  <a:srgbClr val="409D27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65" name="Freeform 13"/>
              <p:cNvSpPr>
                <a:spLocks/>
              </p:cNvSpPr>
              <p:nvPr/>
            </p:nvSpPr>
            <p:spPr bwMode="auto">
              <a:xfrm>
                <a:off x="5119" y="136"/>
                <a:ext cx="48" cy="9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7" y="46"/>
                  </a:cxn>
                  <a:cxn ang="0">
                    <a:pos x="0" y="92"/>
                  </a:cxn>
                </a:cxnLst>
                <a:rect l="0" t="0" r="r" b="b"/>
                <a:pathLst>
                  <a:path w="47" h="92">
                    <a:moveTo>
                      <a:pt x="0" y="0"/>
                    </a:moveTo>
                    <a:lnTo>
                      <a:pt x="47" y="46"/>
                    </a:lnTo>
                    <a:lnTo>
                      <a:pt x="0" y="92"/>
                    </a:lnTo>
                  </a:path>
                </a:pathLst>
              </a:custGeom>
              <a:noFill/>
              <a:ln w="3175">
                <a:solidFill>
                  <a:srgbClr val="83C35F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66" name="Freeform 14"/>
              <p:cNvSpPr>
                <a:spLocks noEditPoints="1"/>
              </p:cNvSpPr>
              <p:nvPr/>
            </p:nvSpPr>
            <p:spPr bwMode="auto">
              <a:xfrm>
                <a:off x="5084" y="256"/>
                <a:ext cx="26" cy="28"/>
              </a:xfrm>
              <a:custGeom>
                <a:avLst/>
                <a:gdLst/>
                <a:ahLst/>
                <a:cxnLst>
                  <a:cxn ang="0">
                    <a:pos x="14" y="27"/>
                  </a:cxn>
                  <a:cxn ang="0">
                    <a:pos x="11" y="26"/>
                  </a:cxn>
                  <a:cxn ang="0">
                    <a:pos x="10" y="21"/>
                  </a:cxn>
                  <a:cxn ang="0">
                    <a:pos x="10" y="12"/>
                  </a:cxn>
                  <a:cxn ang="0">
                    <a:pos x="12" y="11"/>
                  </a:cxn>
                  <a:cxn ang="0">
                    <a:pos x="14" y="10"/>
                  </a:cxn>
                  <a:cxn ang="0">
                    <a:pos x="16" y="11"/>
                  </a:cxn>
                  <a:cxn ang="0">
                    <a:pos x="18" y="13"/>
                  </a:cxn>
                  <a:cxn ang="0">
                    <a:pos x="18" y="15"/>
                  </a:cxn>
                  <a:cxn ang="0">
                    <a:pos x="18" y="17"/>
                  </a:cxn>
                  <a:cxn ang="0">
                    <a:pos x="18" y="21"/>
                  </a:cxn>
                  <a:cxn ang="0">
                    <a:pos x="17" y="25"/>
                  </a:cxn>
                  <a:cxn ang="0">
                    <a:pos x="16" y="26"/>
                  </a:cxn>
                  <a:cxn ang="0">
                    <a:pos x="14" y="27"/>
                  </a:cxn>
                  <a:cxn ang="0">
                    <a:pos x="14" y="27"/>
                  </a:cxn>
                  <a:cxn ang="0">
                    <a:pos x="24" y="11"/>
                  </a:cxn>
                  <a:cxn ang="0">
                    <a:pos x="20" y="9"/>
                  </a:cxn>
                  <a:cxn ang="0">
                    <a:pos x="16" y="8"/>
                  </a:cxn>
                  <a:cxn ang="0">
                    <a:pos x="13" y="9"/>
                  </a:cxn>
                  <a:cxn ang="0">
                    <a:pos x="10" y="11"/>
                  </a:cxn>
                  <a:cxn ang="0">
                    <a:pos x="1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" y="1"/>
                  </a:cxn>
                  <a:cxn ang="0">
                    <a:pos x="4" y="1"/>
                  </a:cxn>
                  <a:cxn ang="0">
                    <a:pos x="4" y="5"/>
                  </a:cxn>
                  <a:cxn ang="0">
                    <a:pos x="4" y="28"/>
                  </a:cxn>
                  <a:cxn ang="0">
                    <a:pos x="5" y="28"/>
                  </a:cxn>
                  <a:cxn ang="0">
                    <a:pos x="8" y="26"/>
                  </a:cxn>
                  <a:cxn ang="0">
                    <a:pos x="11" y="27"/>
                  </a:cxn>
                  <a:cxn ang="0">
                    <a:pos x="14" y="28"/>
                  </a:cxn>
                  <a:cxn ang="0">
                    <a:pos x="19" y="27"/>
                  </a:cxn>
                  <a:cxn ang="0">
                    <a:pos x="23" y="25"/>
                  </a:cxn>
                  <a:cxn ang="0">
                    <a:pos x="25" y="21"/>
                  </a:cxn>
                  <a:cxn ang="0">
                    <a:pos x="26" y="17"/>
                  </a:cxn>
                  <a:cxn ang="0">
                    <a:pos x="25" y="14"/>
                  </a:cxn>
                  <a:cxn ang="0">
                    <a:pos x="24" y="11"/>
                  </a:cxn>
                  <a:cxn ang="0">
                    <a:pos x="24" y="11"/>
                  </a:cxn>
                </a:cxnLst>
                <a:rect l="0" t="0" r="r" b="b"/>
                <a:pathLst>
                  <a:path w="26" h="28">
                    <a:moveTo>
                      <a:pt x="14" y="27"/>
                    </a:moveTo>
                    <a:lnTo>
                      <a:pt x="11" y="26"/>
                    </a:lnTo>
                    <a:lnTo>
                      <a:pt x="10" y="21"/>
                    </a:lnTo>
                    <a:lnTo>
                      <a:pt x="10" y="12"/>
                    </a:lnTo>
                    <a:lnTo>
                      <a:pt x="12" y="11"/>
                    </a:lnTo>
                    <a:lnTo>
                      <a:pt x="14" y="10"/>
                    </a:lnTo>
                    <a:lnTo>
                      <a:pt x="16" y="11"/>
                    </a:lnTo>
                    <a:lnTo>
                      <a:pt x="18" y="13"/>
                    </a:lnTo>
                    <a:lnTo>
                      <a:pt x="18" y="15"/>
                    </a:lnTo>
                    <a:lnTo>
                      <a:pt x="18" y="17"/>
                    </a:lnTo>
                    <a:lnTo>
                      <a:pt x="18" y="21"/>
                    </a:lnTo>
                    <a:lnTo>
                      <a:pt x="17" y="25"/>
                    </a:lnTo>
                    <a:lnTo>
                      <a:pt x="16" y="26"/>
                    </a:lnTo>
                    <a:lnTo>
                      <a:pt x="14" y="27"/>
                    </a:lnTo>
                    <a:lnTo>
                      <a:pt x="14" y="27"/>
                    </a:lnTo>
                    <a:close/>
                    <a:moveTo>
                      <a:pt x="24" y="11"/>
                    </a:moveTo>
                    <a:lnTo>
                      <a:pt x="20" y="9"/>
                    </a:lnTo>
                    <a:lnTo>
                      <a:pt x="16" y="8"/>
                    </a:lnTo>
                    <a:lnTo>
                      <a:pt x="13" y="9"/>
                    </a:lnTo>
                    <a:lnTo>
                      <a:pt x="10" y="11"/>
                    </a:lnTo>
                    <a:lnTo>
                      <a:pt x="1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4" y="5"/>
                    </a:lnTo>
                    <a:lnTo>
                      <a:pt x="4" y="28"/>
                    </a:lnTo>
                    <a:lnTo>
                      <a:pt x="5" y="28"/>
                    </a:lnTo>
                    <a:lnTo>
                      <a:pt x="8" y="26"/>
                    </a:lnTo>
                    <a:lnTo>
                      <a:pt x="11" y="27"/>
                    </a:lnTo>
                    <a:lnTo>
                      <a:pt x="14" y="28"/>
                    </a:lnTo>
                    <a:lnTo>
                      <a:pt x="19" y="27"/>
                    </a:lnTo>
                    <a:lnTo>
                      <a:pt x="23" y="25"/>
                    </a:lnTo>
                    <a:lnTo>
                      <a:pt x="25" y="21"/>
                    </a:lnTo>
                    <a:lnTo>
                      <a:pt x="26" y="17"/>
                    </a:lnTo>
                    <a:lnTo>
                      <a:pt x="25" y="14"/>
                    </a:lnTo>
                    <a:lnTo>
                      <a:pt x="24" y="11"/>
                    </a:lnTo>
                    <a:lnTo>
                      <a:pt x="24" y="11"/>
                    </a:lnTo>
                    <a:close/>
                  </a:path>
                </a:pathLst>
              </a:custGeom>
              <a:solidFill>
                <a:srgbClr val="101077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67" name="Freeform 15"/>
              <p:cNvSpPr>
                <a:spLocks noEditPoints="1"/>
              </p:cNvSpPr>
              <p:nvPr/>
            </p:nvSpPr>
            <p:spPr bwMode="auto">
              <a:xfrm>
                <a:off x="5112" y="255"/>
                <a:ext cx="13" cy="2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5"/>
                  </a:cxn>
                  <a:cxn ang="0">
                    <a:pos x="9" y="6"/>
                  </a:cxn>
                  <a:cxn ang="0">
                    <a:pos x="8" y="7"/>
                  </a:cxn>
                  <a:cxn ang="0">
                    <a:pos x="6" y="7"/>
                  </a:cxn>
                  <a:cxn ang="0">
                    <a:pos x="5" y="7"/>
                  </a:cxn>
                  <a:cxn ang="0">
                    <a:pos x="4" y="6"/>
                  </a:cxn>
                  <a:cxn ang="0">
                    <a:pos x="3" y="5"/>
                  </a:cxn>
                  <a:cxn ang="0">
                    <a:pos x="3" y="4"/>
                  </a:cxn>
                  <a:cxn ang="0">
                    <a:pos x="3" y="2"/>
                  </a:cxn>
                  <a:cxn ang="0">
                    <a:pos x="4" y="1"/>
                  </a:cxn>
                  <a:cxn ang="0">
                    <a:pos x="5" y="1"/>
                  </a:cxn>
                  <a:cxn ang="0">
                    <a:pos x="6" y="0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10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3" y="2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" y="28"/>
                  </a:cxn>
                  <a:cxn ang="0">
                    <a:pos x="3" y="27"/>
                  </a:cxn>
                  <a:cxn ang="0">
                    <a:pos x="3" y="26"/>
                  </a:cxn>
                  <a:cxn ang="0">
                    <a:pos x="3" y="23"/>
                  </a:cxn>
                  <a:cxn ang="0">
                    <a:pos x="3" y="14"/>
                  </a:cxn>
                  <a:cxn ang="0">
                    <a:pos x="3" y="11"/>
                  </a:cxn>
                  <a:cxn ang="0">
                    <a:pos x="2" y="11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9" y="10"/>
                  </a:cxn>
                  <a:cxn ang="0">
                    <a:pos x="9" y="23"/>
                  </a:cxn>
                  <a:cxn ang="0">
                    <a:pos x="9" y="26"/>
                  </a:cxn>
                  <a:cxn ang="0">
                    <a:pos x="10" y="27"/>
                  </a:cxn>
                  <a:cxn ang="0">
                    <a:pos x="11" y="28"/>
                  </a:cxn>
                  <a:cxn ang="0">
                    <a:pos x="13" y="28"/>
                  </a:cxn>
                  <a:cxn ang="0">
                    <a:pos x="13" y="28"/>
                  </a:cxn>
                  <a:cxn ang="0">
                    <a:pos x="13" y="28"/>
                  </a:cxn>
                </a:cxnLst>
                <a:rect l="0" t="0" r="r" b="b"/>
                <a:pathLst>
                  <a:path w="13" h="28">
                    <a:moveTo>
                      <a:pt x="10" y="4"/>
                    </a:moveTo>
                    <a:lnTo>
                      <a:pt x="10" y="5"/>
                    </a:lnTo>
                    <a:lnTo>
                      <a:pt x="9" y="6"/>
                    </a:lnTo>
                    <a:lnTo>
                      <a:pt x="8" y="7"/>
                    </a:lnTo>
                    <a:lnTo>
                      <a:pt x="6" y="7"/>
                    </a:lnTo>
                    <a:lnTo>
                      <a:pt x="5" y="7"/>
                    </a:lnTo>
                    <a:lnTo>
                      <a:pt x="4" y="6"/>
                    </a:lnTo>
                    <a:lnTo>
                      <a:pt x="3" y="5"/>
                    </a:lnTo>
                    <a:lnTo>
                      <a:pt x="3" y="4"/>
                    </a:lnTo>
                    <a:lnTo>
                      <a:pt x="3" y="2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  <a:moveTo>
                      <a:pt x="13" y="28"/>
                    </a:moveTo>
                    <a:lnTo>
                      <a:pt x="0" y="28"/>
                    </a:lnTo>
                    <a:lnTo>
                      <a:pt x="0" y="28"/>
                    </a:lnTo>
                    <a:lnTo>
                      <a:pt x="2" y="28"/>
                    </a:lnTo>
                    <a:lnTo>
                      <a:pt x="3" y="27"/>
                    </a:lnTo>
                    <a:lnTo>
                      <a:pt x="3" y="26"/>
                    </a:lnTo>
                    <a:lnTo>
                      <a:pt x="3" y="23"/>
                    </a:lnTo>
                    <a:lnTo>
                      <a:pt x="3" y="14"/>
                    </a:lnTo>
                    <a:lnTo>
                      <a:pt x="3" y="11"/>
                    </a:lnTo>
                    <a:lnTo>
                      <a:pt x="2" y="11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9" y="10"/>
                    </a:lnTo>
                    <a:lnTo>
                      <a:pt x="9" y="23"/>
                    </a:lnTo>
                    <a:lnTo>
                      <a:pt x="9" y="26"/>
                    </a:lnTo>
                    <a:lnTo>
                      <a:pt x="10" y="27"/>
                    </a:lnTo>
                    <a:lnTo>
                      <a:pt x="11" y="28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3" y="28"/>
                    </a:lnTo>
                    <a:close/>
                  </a:path>
                </a:pathLst>
              </a:custGeom>
              <a:solidFill>
                <a:srgbClr val="101077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68" name="Freeform 16"/>
              <p:cNvSpPr>
                <a:spLocks noEditPoints="1"/>
              </p:cNvSpPr>
              <p:nvPr/>
            </p:nvSpPr>
            <p:spPr bwMode="auto">
              <a:xfrm>
                <a:off x="5127" y="264"/>
                <a:ext cx="21" cy="20"/>
              </a:xfrm>
              <a:custGeom>
                <a:avLst/>
                <a:gdLst/>
                <a:ahLst/>
                <a:cxnLst>
                  <a:cxn ang="0">
                    <a:pos x="14" y="14"/>
                  </a:cxn>
                  <a:cxn ang="0">
                    <a:pos x="12" y="18"/>
                  </a:cxn>
                  <a:cxn ang="0">
                    <a:pos x="10" y="19"/>
                  </a:cxn>
                  <a:cxn ang="0">
                    <a:pos x="8" y="18"/>
                  </a:cxn>
                  <a:cxn ang="0">
                    <a:pos x="7" y="14"/>
                  </a:cxn>
                  <a:cxn ang="0">
                    <a:pos x="7" y="13"/>
                  </a:cxn>
                  <a:cxn ang="0">
                    <a:pos x="7" y="10"/>
                  </a:cxn>
                  <a:cxn ang="0">
                    <a:pos x="7" y="7"/>
                  </a:cxn>
                  <a:cxn ang="0">
                    <a:pos x="7" y="5"/>
                  </a:cxn>
                  <a:cxn ang="0">
                    <a:pos x="9" y="2"/>
                  </a:cxn>
                  <a:cxn ang="0">
                    <a:pos x="10" y="1"/>
                  </a:cxn>
                  <a:cxn ang="0">
                    <a:pos x="12" y="2"/>
                  </a:cxn>
                  <a:cxn ang="0">
                    <a:pos x="14" y="5"/>
                  </a:cxn>
                  <a:cxn ang="0">
                    <a:pos x="14" y="6"/>
                  </a:cxn>
                  <a:cxn ang="0">
                    <a:pos x="14" y="10"/>
                  </a:cxn>
                  <a:cxn ang="0">
                    <a:pos x="14" y="13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19" y="3"/>
                  </a:cxn>
                  <a:cxn ang="0">
                    <a:pos x="15" y="1"/>
                  </a:cxn>
                  <a:cxn ang="0">
                    <a:pos x="10" y="0"/>
                  </a:cxn>
                  <a:cxn ang="0">
                    <a:pos x="6" y="1"/>
                  </a:cxn>
                  <a:cxn ang="0">
                    <a:pos x="3" y="3"/>
                  </a:cxn>
                  <a:cxn ang="0">
                    <a:pos x="1" y="6"/>
                  </a:cxn>
                  <a:cxn ang="0">
                    <a:pos x="0" y="10"/>
                  </a:cxn>
                  <a:cxn ang="0">
                    <a:pos x="1" y="13"/>
                  </a:cxn>
                  <a:cxn ang="0">
                    <a:pos x="3" y="17"/>
                  </a:cxn>
                  <a:cxn ang="0">
                    <a:pos x="6" y="19"/>
                  </a:cxn>
                  <a:cxn ang="0">
                    <a:pos x="10" y="20"/>
                  </a:cxn>
                  <a:cxn ang="0">
                    <a:pos x="15" y="19"/>
                  </a:cxn>
                  <a:cxn ang="0">
                    <a:pos x="19" y="17"/>
                  </a:cxn>
                  <a:cxn ang="0">
                    <a:pos x="21" y="13"/>
                  </a:cxn>
                  <a:cxn ang="0">
                    <a:pos x="21" y="10"/>
                  </a:cxn>
                  <a:cxn ang="0">
                    <a:pos x="21" y="6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21" h="20">
                    <a:moveTo>
                      <a:pt x="14" y="14"/>
                    </a:moveTo>
                    <a:lnTo>
                      <a:pt x="12" y="18"/>
                    </a:lnTo>
                    <a:lnTo>
                      <a:pt x="10" y="19"/>
                    </a:lnTo>
                    <a:lnTo>
                      <a:pt x="8" y="18"/>
                    </a:lnTo>
                    <a:lnTo>
                      <a:pt x="7" y="14"/>
                    </a:lnTo>
                    <a:lnTo>
                      <a:pt x="7" y="13"/>
                    </a:lnTo>
                    <a:lnTo>
                      <a:pt x="7" y="10"/>
                    </a:lnTo>
                    <a:lnTo>
                      <a:pt x="7" y="7"/>
                    </a:lnTo>
                    <a:lnTo>
                      <a:pt x="7" y="5"/>
                    </a:lnTo>
                    <a:lnTo>
                      <a:pt x="9" y="2"/>
                    </a:lnTo>
                    <a:lnTo>
                      <a:pt x="10" y="1"/>
                    </a:lnTo>
                    <a:lnTo>
                      <a:pt x="12" y="2"/>
                    </a:lnTo>
                    <a:lnTo>
                      <a:pt x="14" y="5"/>
                    </a:lnTo>
                    <a:lnTo>
                      <a:pt x="14" y="6"/>
                    </a:lnTo>
                    <a:lnTo>
                      <a:pt x="14" y="10"/>
                    </a:lnTo>
                    <a:lnTo>
                      <a:pt x="14" y="13"/>
                    </a:lnTo>
                    <a:lnTo>
                      <a:pt x="14" y="14"/>
                    </a:lnTo>
                    <a:lnTo>
                      <a:pt x="14" y="14"/>
                    </a:lnTo>
                    <a:close/>
                    <a:moveTo>
                      <a:pt x="19" y="3"/>
                    </a:moveTo>
                    <a:lnTo>
                      <a:pt x="15" y="1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1" y="6"/>
                    </a:lnTo>
                    <a:lnTo>
                      <a:pt x="0" y="10"/>
                    </a:lnTo>
                    <a:lnTo>
                      <a:pt x="1" y="13"/>
                    </a:lnTo>
                    <a:lnTo>
                      <a:pt x="3" y="17"/>
                    </a:lnTo>
                    <a:lnTo>
                      <a:pt x="6" y="19"/>
                    </a:lnTo>
                    <a:lnTo>
                      <a:pt x="10" y="20"/>
                    </a:lnTo>
                    <a:lnTo>
                      <a:pt x="15" y="19"/>
                    </a:lnTo>
                    <a:lnTo>
                      <a:pt x="19" y="17"/>
                    </a:lnTo>
                    <a:lnTo>
                      <a:pt x="21" y="13"/>
                    </a:lnTo>
                    <a:lnTo>
                      <a:pt x="21" y="10"/>
                    </a:lnTo>
                    <a:lnTo>
                      <a:pt x="21" y="6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solidFill>
                <a:srgbClr val="101077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69" name="Freeform 17"/>
              <p:cNvSpPr>
                <a:spLocks noEditPoints="1"/>
              </p:cNvSpPr>
              <p:nvPr/>
            </p:nvSpPr>
            <p:spPr bwMode="auto">
              <a:xfrm>
                <a:off x="5151" y="256"/>
                <a:ext cx="22" cy="29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4"/>
                  </a:cxn>
                  <a:cxn ang="0">
                    <a:pos x="13" y="4"/>
                  </a:cxn>
                  <a:cxn ang="0">
                    <a:pos x="13" y="12"/>
                  </a:cxn>
                  <a:cxn ang="0">
                    <a:pos x="10" y="13"/>
                  </a:cxn>
                  <a:cxn ang="0">
                    <a:pos x="16" y="18"/>
                  </a:cxn>
                  <a:cxn ang="0">
                    <a:pos x="8" y="18"/>
                  </a:cxn>
                  <a:cxn ang="0">
                    <a:pos x="6" y="17"/>
                  </a:cxn>
                  <a:cxn ang="0">
                    <a:pos x="5" y="15"/>
                  </a:cxn>
                  <a:cxn ang="0">
                    <a:pos x="7" y="14"/>
                  </a:cxn>
                  <a:cxn ang="0">
                    <a:pos x="10" y="14"/>
                  </a:cxn>
                  <a:cxn ang="0">
                    <a:pos x="17" y="12"/>
                  </a:cxn>
                  <a:cxn ang="0">
                    <a:pos x="20" y="8"/>
                  </a:cxn>
                  <a:cxn ang="0">
                    <a:pos x="18" y="4"/>
                  </a:cxn>
                  <a:cxn ang="0">
                    <a:pos x="22" y="1"/>
                  </a:cxn>
                  <a:cxn ang="0">
                    <a:pos x="13" y="1"/>
                  </a:cxn>
                  <a:cxn ang="0">
                    <a:pos x="6" y="1"/>
                  </a:cxn>
                  <a:cxn ang="0">
                    <a:pos x="1" y="5"/>
                  </a:cxn>
                  <a:cxn ang="0">
                    <a:pos x="1" y="10"/>
                  </a:cxn>
                  <a:cxn ang="0">
                    <a:pos x="4" y="12"/>
                  </a:cxn>
                  <a:cxn ang="0">
                    <a:pos x="6" y="13"/>
                  </a:cxn>
                  <a:cxn ang="0">
                    <a:pos x="3" y="15"/>
                  </a:cxn>
                  <a:cxn ang="0">
                    <a:pos x="1" y="18"/>
                  </a:cxn>
                  <a:cxn ang="0">
                    <a:pos x="4" y="22"/>
                  </a:cxn>
                  <a:cxn ang="0">
                    <a:pos x="3" y="22"/>
                  </a:cxn>
                  <a:cxn ang="0">
                    <a:pos x="1" y="24"/>
                  </a:cxn>
                  <a:cxn ang="0">
                    <a:pos x="1" y="27"/>
                  </a:cxn>
                  <a:cxn ang="0">
                    <a:pos x="6" y="29"/>
                  </a:cxn>
                  <a:cxn ang="0">
                    <a:pos x="15" y="29"/>
                  </a:cxn>
                  <a:cxn ang="0">
                    <a:pos x="21" y="26"/>
                  </a:cxn>
                  <a:cxn ang="0">
                    <a:pos x="21" y="20"/>
                  </a:cxn>
                  <a:cxn ang="0">
                    <a:pos x="19" y="18"/>
                  </a:cxn>
                  <a:cxn ang="0">
                    <a:pos x="14" y="28"/>
                  </a:cxn>
                  <a:cxn ang="0">
                    <a:pos x="8" y="28"/>
                  </a:cxn>
                  <a:cxn ang="0">
                    <a:pos x="4" y="25"/>
                  </a:cxn>
                  <a:cxn ang="0">
                    <a:pos x="6" y="22"/>
                  </a:cxn>
                  <a:cxn ang="0">
                    <a:pos x="9" y="22"/>
                  </a:cxn>
                  <a:cxn ang="0">
                    <a:pos x="15" y="22"/>
                  </a:cxn>
                  <a:cxn ang="0">
                    <a:pos x="19" y="25"/>
                  </a:cxn>
                  <a:cxn ang="0">
                    <a:pos x="16" y="27"/>
                  </a:cxn>
                </a:cxnLst>
                <a:rect l="0" t="0" r="r" b="b"/>
                <a:pathLst>
                  <a:path w="22" h="29">
                    <a:moveTo>
                      <a:pt x="10" y="13"/>
                    </a:moveTo>
                    <a:lnTo>
                      <a:pt x="8" y="12"/>
                    </a:lnTo>
                    <a:lnTo>
                      <a:pt x="7" y="8"/>
                    </a:lnTo>
                    <a:lnTo>
                      <a:pt x="8" y="4"/>
                    </a:lnTo>
                    <a:lnTo>
                      <a:pt x="10" y="1"/>
                    </a:lnTo>
                    <a:lnTo>
                      <a:pt x="13" y="4"/>
                    </a:lnTo>
                    <a:lnTo>
                      <a:pt x="14" y="8"/>
                    </a:lnTo>
                    <a:lnTo>
                      <a:pt x="13" y="12"/>
                    </a:lnTo>
                    <a:lnTo>
                      <a:pt x="10" y="13"/>
                    </a:lnTo>
                    <a:lnTo>
                      <a:pt x="10" y="13"/>
                    </a:lnTo>
                    <a:close/>
                    <a:moveTo>
                      <a:pt x="19" y="18"/>
                    </a:moveTo>
                    <a:lnTo>
                      <a:pt x="16" y="18"/>
                    </a:lnTo>
                    <a:lnTo>
                      <a:pt x="11" y="18"/>
                    </a:lnTo>
                    <a:lnTo>
                      <a:pt x="8" y="18"/>
                    </a:lnTo>
                    <a:lnTo>
                      <a:pt x="7" y="18"/>
                    </a:lnTo>
                    <a:lnTo>
                      <a:pt x="6" y="17"/>
                    </a:lnTo>
                    <a:lnTo>
                      <a:pt x="5" y="16"/>
                    </a:lnTo>
                    <a:lnTo>
                      <a:pt x="5" y="15"/>
                    </a:lnTo>
                    <a:lnTo>
                      <a:pt x="6" y="15"/>
                    </a:lnTo>
                    <a:lnTo>
                      <a:pt x="7" y="14"/>
                    </a:lnTo>
                    <a:lnTo>
                      <a:pt x="8" y="14"/>
                    </a:lnTo>
                    <a:lnTo>
                      <a:pt x="10" y="14"/>
                    </a:lnTo>
                    <a:lnTo>
                      <a:pt x="15" y="13"/>
                    </a:lnTo>
                    <a:lnTo>
                      <a:pt x="17" y="12"/>
                    </a:lnTo>
                    <a:lnTo>
                      <a:pt x="19" y="10"/>
                    </a:lnTo>
                    <a:lnTo>
                      <a:pt x="20" y="8"/>
                    </a:lnTo>
                    <a:lnTo>
                      <a:pt x="19" y="6"/>
                    </a:lnTo>
                    <a:lnTo>
                      <a:pt x="18" y="4"/>
                    </a:lnTo>
                    <a:lnTo>
                      <a:pt x="22" y="4"/>
                    </a:lnTo>
                    <a:lnTo>
                      <a:pt x="22" y="1"/>
                    </a:lnTo>
                    <a:lnTo>
                      <a:pt x="15" y="1"/>
                    </a:lnTo>
                    <a:lnTo>
                      <a:pt x="13" y="1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1" y="5"/>
                    </a:lnTo>
                    <a:lnTo>
                      <a:pt x="0" y="8"/>
                    </a:lnTo>
                    <a:lnTo>
                      <a:pt x="1" y="10"/>
                    </a:lnTo>
                    <a:lnTo>
                      <a:pt x="2" y="11"/>
                    </a:lnTo>
                    <a:lnTo>
                      <a:pt x="4" y="12"/>
                    </a:lnTo>
                    <a:lnTo>
                      <a:pt x="6" y="13"/>
                    </a:lnTo>
                    <a:lnTo>
                      <a:pt x="6" y="13"/>
                    </a:lnTo>
                    <a:lnTo>
                      <a:pt x="5" y="14"/>
                    </a:lnTo>
                    <a:lnTo>
                      <a:pt x="3" y="15"/>
                    </a:lnTo>
                    <a:lnTo>
                      <a:pt x="2" y="17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3" y="22"/>
                    </a:lnTo>
                    <a:lnTo>
                      <a:pt x="3" y="22"/>
                    </a:lnTo>
                    <a:lnTo>
                      <a:pt x="1" y="24"/>
                    </a:lnTo>
                    <a:lnTo>
                      <a:pt x="0" y="25"/>
                    </a:lnTo>
                    <a:lnTo>
                      <a:pt x="1" y="27"/>
                    </a:lnTo>
                    <a:lnTo>
                      <a:pt x="3" y="28"/>
                    </a:lnTo>
                    <a:lnTo>
                      <a:pt x="6" y="29"/>
                    </a:lnTo>
                    <a:lnTo>
                      <a:pt x="10" y="29"/>
                    </a:lnTo>
                    <a:lnTo>
                      <a:pt x="15" y="29"/>
                    </a:lnTo>
                    <a:lnTo>
                      <a:pt x="18" y="28"/>
                    </a:lnTo>
                    <a:lnTo>
                      <a:pt x="21" y="26"/>
                    </a:lnTo>
                    <a:lnTo>
                      <a:pt x="22" y="22"/>
                    </a:lnTo>
                    <a:lnTo>
                      <a:pt x="21" y="20"/>
                    </a:lnTo>
                    <a:lnTo>
                      <a:pt x="19" y="18"/>
                    </a:lnTo>
                    <a:lnTo>
                      <a:pt x="19" y="18"/>
                    </a:lnTo>
                    <a:close/>
                    <a:moveTo>
                      <a:pt x="16" y="27"/>
                    </a:moveTo>
                    <a:lnTo>
                      <a:pt x="14" y="28"/>
                    </a:lnTo>
                    <a:lnTo>
                      <a:pt x="11" y="28"/>
                    </a:lnTo>
                    <a:lnTo>
                      <a:pt x="8" y="28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4" y="24"/>
                    </a:lnTo>
                    <a:lnTo>
                      <a:pt x="6" y="22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13" y="22"/>
                    </a:lnTo>
                    <a:lnTo>
                      <a:pt x="15" y="22"/>
                    </a:lnTo>
                    <a:lnTo>
                      <a:pt x="18" y="24"/>
                    </a:lnTo>
                    <a:lnTo>
                      <a:pt x="19" y="25"/>
                    </a:lnTo>
                    <a:lnTo>
                      <a:pt x="18" y="26"/>
                    </a:lnTo>
                    <a:lnTo>
                      <a:pt x="16" y="27"/>
                    </a:lnTo>
                    <a:lnTo>
                      <a:pt x="16" y="27"/>
                    </a:lnTo>
                    <a:close/>
                  </a:path>
                </a:pathLst>
              </a:custGeom>
              <a:solidFill>
                <a:srgbClr val="101077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70" name="Freeform 18"/>
              <p:cNvSpPr>
                <a:spLocks/>
              </p:cNvSpPr>
              <p:nvPr/>
            </p:nvSpPr>
            <p:spPr bwMode="auto">
              <a:xfrm>
                <a:off x="5176" y="264"/>
                <a:ext cx="18" cy="19"/>
              </a:xfrm>
              <a:custGeom>
                <a:avLst/>
                <a:gdLst/>
                <a:ahLst/>
                <a:cxnLst>
                  <a:cxn ang="0">
                    <a:pos x="19" y="3"/>
                  </a:cxn>
                  <a:cxn ang="0">
                    <a:pos x="18" y="4"/>
                  </a:cxn>
                  <a:cxn ang="0">
                    <a:pos x="17" y="5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3" y="4"/>
                  </a:cxn>
                  <a:cxn ang="0">
                    <a:pos x="12" y="5"/>
                  </a:cxn>
                  <a:cxn ang="0">
                    <a:pos x="10" y="7"/>
                  </a:cxn>
                  <a:cxn ang="0">
                    <a:pos x="9" y="9"/>
                  </a:cxn>
                  <a:cxn ang="0">
                    <a:pos x="9" y="11"/>
                  </a:cxn>
                  <a:cxn ang="0">
                    <a:pos x="9" y="14"/>
                  </a:cxn>
                  <a:cxn ang="0">
                    <a:pos x="9" y="17"/>
                  </a:cxn>
                  <a:cxn ang="0">
                    <a:pos x="10" y="18"/>
                  </a:cxn>
                  <a:cxn ang="0">
                    <a:pos x="11" y="19"/>
                  </a:cxn>
                  <a:cxn ang="0">
                    <a:pos x="12" y="19"/>
                  </a:cxn>
                  <a:cxn ang="0">
                    <a:pos x="12" y="19"/>
                  </a:cxn>
                  <a:cxn ang="0">
                    <a:pos x="0" y="19"/>
                  </a:cxn>
                  <a:cxn ang="0">
                    <a:pos x="0" y="19"/>
                  </a:cxn>
                  <a:cxn ang="0">
                    <a:pos x="1" y="19"/>
                  </a:cxn>
                  <a:cxn ang="0">
                    <a:pos x="2" y="18"/>
                  </a:cxn>
                  <a:cxn ang="0">
                    <a:pos x="2" y="17"/>
                  </a:cxn>
                  <a:cxn ang="0">
                    <a:pos x="2" y="14"/>
                  </a:cxn>
                  <a:cxn ang="0">
                    <a:pos x="2" y="5"/>
                  </a:cxn>
                  <a:cxn ang="0">
                    <a:pos x="2" y="2"/>
                  </a:cxn>
                  <a:cxn ang="0">
                    <a:pos x="1" y="2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9" y="1"/>
                  </a:cxn>
                  <a:cxn ang="0">
                    <a:pos x="9" y="5"/>
                  </a:cxn>
                  <a:cxn ang="0">
                    <a:pos x="10" y="5"/>
                  </a:cxn>
                  <a:cxn ang="0">
                    <a:pos x="13" y="1"/>
                  </a:cxn>
                  <a:cxn ang="0">
                    <a:pos x="16" y="0"/>
                  </a:cxn>
                  <a:cxn ang="0">
                    <a:pos x="18" y="1"/>
                  </a:cxn>
                  <a:cxn ang="0">
                    <a:pos x="19" y="3"/>
                  </a:cxn>
                  <a:cxn ang="0">
                    <a:pos x="19" y="3"/>
                  </a:cxn>
                </a:cxnLst>
                <a:rect l="0" t="0" r="r" b="b"/>
                <a:pathLst>
                  <a:path w="19" h="19">
                    <a:moveTo>
                      <a:pt x="19" y="3"/>
                    </a:moveTo>
                    <a:lnTo>
                      <a:pt x="18" y="4"/>
                    </a:lnTo>
                    <a:lnTo>
                      <a:pt x="17" y="5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3" y="4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9" y="9"/>
                    </a:lnTo>
                    <a:lnTo>
                      <a:pt x="9" y="11"/>
                    </a:lnTo>
                    <a:lnTo>
                      <a:pt x="9" y="14"/>
                    </a:lnTo>
                    <a:lnTo>
                      <a:pt x="9" y="17"/>
                    </a:lnTo>
                    <a:lnTo>
                      <a:pt x="10" y="18"/>
                    </a:lnTo>
                    <a:lnTo>
                      <a:pt x="11" y="19"/>
                    </a:lnTo>
                    <a:lnTo>
                      <a:pt x="12" y="19"/>
                    </a:lnTo>
                    <a:lnTo>
                      <a:pt x="12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2" y="18"/>
                    </a:lnTo>
                    <a:lnTo>
                      <a:pt x="2" y="17"/>
                    </a:lnTo>
                    <a:lnTo>
                      <a:pt x="2" y="14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9" y="1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13" y="1"/>
                    </a:lnTo>
                    <a:lnTo>
                      <a:pt x="16" y="0"/>
                    </a:lnTo>
                    <a:lnTo>
                      <a:pt x="18" y="1"/>
                    </a:lnTo>
                    <a:lnTo>
                      <a:pt x="19" y="3"/>
                    </a:lnTo>
                    <a:lnTo>
                      <a:pt x="19" y="3"/>
                    </a:lnTo>
                    <a:close/>
                  </a:path>
                </a:pathLst>
              </a:custGeom>
              <a:solidFill>
                <a:srgbClr val="101077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71" name="Freeform 19"/>
              <p:cNvSpPr>
                <a:spLocks noEditPoints="1"/>
              </p:cNvSpPr>
              <p:nvPr/>
            </p:nvSpPr>
            <p:spPr bwMode="auto">
              <a:xfrm>
                <a:off x="5197" y="255"/>
                <a:ext cx="12" cy="28"/>
              </a:xfrm>
              <a:custGeom>
                <a:avLst/>
                <a:gdLst/>
                <a:ahLst/>
                <a:cxnLst>
                  <a:cxn ang="0">
                    <a:pos x="10" y="4"/>
                  </a:cxn>
                  <a:cxn ang="0">
                    <a:pos x="10" y="5"/>
                  </a:cxn>
                  <a:cxn ang="0">
                    <a:pos x="9" y="6"/>
                  </a:cxn>
                  <a:cxn ang="0">
                    <a:pos x="8" y="7"/>
                  </a:cxn>
                  <a:cxn ang="0">
                    <a:pos x="7" y="7"/>
                  </a:cxn>
                  <a:cxn ang="0">
                    <a:pos x="5" y="7"/>
                  </a:cxn>
                  <a:cxn ang="0">
                    <a:pos x="3" y="6"/>
                  </a:cxn>
                  <a:cxn ang="0">
                    <a:pos x="3" y="5"/>
                  </a:cxn>
                  <a:cxn ang="0">
                    <a:pos x="2" y="4"/>
                  </a:cxn>
                  <a:cxn ang="0">
                    <a:pos x="3" y="2"/>
                  </a:cxn>
                  <a:cxn ang="0">
                    <a:pos x="3" y="1"/>
                  </a:cxn>
                  <a:cxn ang="0">
                    <a:pos x="5" y="1"/>
                  </a:cxn>
                  <a:cxn ang="0">
                    <a:pos x="7" y="0"/>
                  </a:cxn>
                  <a:cxn ang="0">
                    <a:pos x="8" y="1"/>
                  </a:cxn>
                  <a:cxn ang="0">
                    <a:pos x="9" y="1"/>
                  </a:cxn>
                  <a:cxn ang="0">
                    <a:pos x="10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12" y="2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" y="28"/>
                  </a:cxn>
                  <a:cxn ang="0">
                    <a:pos x="2" y="27"/>
                  </a:cxn>
                  <a:cxn ang="0">
                    <a:pos x="3" y="26"/>
                  </a:cxn>
                  <a:cxn ang="0">
                    <a:pos x="3" y="23"/>
                  </a:cxn>
                  <a:cxn ang="0">
                    <a:pos x="3" y="14"/>
                  </a:cxn>
                  <a:cxn ang="0">
                    <a:pos x="3" y="13"/>
                  </a:cxn>
                  <a:cxn ang="0">
                    <a:pos x="2" y="11"/>
                  </a:cxn>
                  <a:cxn ang="0">
                    <a:pos x="1" y="11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0" y="10"/>
                  </a:cxn>
                  <a:cxn ang="0">
                    <a:pos x="10" y="23"/>
                  </a:cxn>
                  <a:cxn ang="0">
                    <a:pos x="10" y="26"/>
                  </a:cxn>
                  <a:cxn ang="0">
                    <a:pos x="10" y="27"/>
                  </a:cxn>
                  <a:cxn ang="0">
                    <a:pos x="11" y="28"/>
                  </a:cxn>
                  <a:cxn ang="0">
                    <a:pos x="12" y="28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12" h="28">
                    <a:moveTo>
                      <a:pt x="10" y="4"/>
                    </a:moveTo>
                    <a:lnTo>
                      <a:pt x="10" y="5"/>
                    </a:lnTo>
                    <a:lnTo>
                      <a:pt x="9" y="6"/>
                    </a:lnTo>
                    <a:lnTo>
                      <a:pt x="8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2" y="4"/>
                    </a:lnTo>
                    <a:lnTo>
                      <a:pt x="3" y="2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2"/>
                    </a:lnTo>
                    <a:lnTo>
                      <a:pt x="10" y="4"/>
                    </a:lnTo>
                    <a:lnTo>
                      <a:pt x="10" y="4"/>
                    </a:lnTo>
                    <a:close/>
                    <a:moveTo>
                      <a:pt x="12" y="28"/>
                    </a:moveTo>
                    <a:lnTo>
                      <a:pt x="0" y="28"/>
                    </a:lnTo>
                    <a:lnTo>
                      <a:pt x="0" y="28"/>
                    </a:lnTo>
                    <a:lnTo>
                      <a:pt x="1" y="28"/>
                    </a:lnTo>
                    <a:lnTo>
                      <a:pt x="2" y="27"/>
                    </a:lnTo>
                    <a:lnTo>
                      <a:pt x="3" y="26"/>
                    </a:lnTo>
                    <a:lnTo>
                      <a:pt x="3" y="23"/>
                    </a:lnTo>
                    <a:lnTo>
                      <a:pt x="3" y="14"/>
                    </a:lnTo>
                    <a:lnTo>
                      <a:pt x="3" y="13"/>
                    </a:lnTo>
                    <a:lnTo>
                      <a:pt x="2" y="11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0" y="10"/>
                    </a:lnTo>
                    <a:lnTo>
                      <a:pt x="10" y="23"/>
                    </a:lnTo>
                    <a:lnTo>
                      <a:pt x="10" y="26"/>
                    </a:lnTo>
                    <a:lnTo>
                      <a:pt x="10" y="27"/>
                    </a:lnTo>
                    <a:lnTo>
                      <a:pt x="11" y="28"/>
                    </a:lnTo>
                    <a:lnTo>
                      <a:pt x="12" y="28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solidFill>
                <a:srgbClr val="101077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72" name="Freeform 20"/>
              <p:cNvSpPr>
                <a:spLocks noEditPoints="1"/>
              </p:cNvSpPr>
              <p:nvPr/>
            </p:nvSpPr>
            <p:spPr bwMode="auto">
              <a:xfrm>
                <a:off x="5212" y="256"/>
                <a:ext cx="24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9" y="25"/>
                  </a:cxn>
                  <a:cxn ang="0">
                    <a:pos x="8" y="24"/>
                  </a:cxn>
                  <a:cxn ang="0">
                    <a:pos x="7" y="17"/>
                  </a:cxn>
                  <a:cxn ang="0">
                    <a:pos x="7" y="14"/>
                  </a:cxn>
                  <a:cxn ang="0">
                    <a:pos x="8" y="12"/>
                  </a:cxn>
                  <a:cxn ang="0">
                    <a:pos x="11" y="10"/>
                  </a:cxn>
                  <a:cxn ang="0">
                    <a:pos x="14" y="11"/>
                  </a:cxn>
                  <a:cxn ang="0">
                    <a:pos x="16" y="13"/>
                  </a:cxn>
                  <a:cxn ang="0">
                    <a:pos x="16" y="22"/>
                  </a:cxn>
                  <a:cxn ang="0">
                    <a:pos x="14" y="25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24" y="26"/>
                  </a:cxn>
                  <a:cxn ang="0">
                    <a:pos x="23" y="26"/>
                  </a:cxn>
                  <a:cxn ang="0">
                    <a:pos x="22" y="25"/>
                  </a:cxn>
                  <a:cxn ang="0">
                    <a:pos x="22" y="24"/>
                  </a:cxn>
                  <a:cxn ang="0">
                    <a:pos x="22" y="22"/>
                  </a:cxn>
                  <a:cxn ang="0">
                    <a:pos x="22" y="0"/>
                  </a:cxn>
                  <a:cxn ang="0">
                    <a:pos x="13" y="0"/>
                  </a:cxn>
                  <a:cxn ang="0">
                    <a:pos x="13" y="0"/>
                  </a:cxn>
                  <a:cxn ang="0">
                    <a:pos x="14" y="1"/>
                  </a:cxn>
                  <a:cxn ang="0">
                    <a:pos x="15" y="1"/>
                  </a:cxn>
                  <a:cxn ang="0">
                    <a:pos x="16" y="4"/>
                  </a:cxn>
                  <a:cxn ang="0">
                    <a:pos x="16" y="5"/>
                  </a:cxn>
                  <a:cxn ang="0">
                    <a:pos x="16" y="11"/>
                  </a:cxn>
                  <a:cxn ang="0">
                    <a:pos x="13" y="9"/>
                  </a:cxn>
                  <a:cxn ang="0">
                    <a:pos x="9" y="8"/>
                  </a:cxn>
                  <a:cxn ang="0">
                    <a:pos x="5" y="9"/>
                  </a:cxn>
                  <a:cxn ang="0">
                    <a:pos x="2" y="12"/>
                  </a:cxn>
                  <a:cxn ang="0">
                    <a:pos x="1" y="15"/>
                  </a:cxn>
                  <a:cxn ang="0">
                    <a:pos x="0" y="18"/>
                  </a:cxn>
                  <a:cxn ang="0">
                    <a:pos x="1" y="21"/>
                  </a:cxn>
                  <a:cxn ang="0">
                    <a:pos x="2" y="25"/>
                  </a:cxn>
                  <a:cxn ang="0">
                    <a:pos x="5" y="27"/>
                  </a:cxn>
                  <a:cxn ang="0">
                    <a:pos x="9" y="28"/>
                  </a:cxn>
                  <a:cxn ang="0">
                    <a:pos x="12" y="28"/>
                  </a:cxn>
                  <a:cxn ang="0">
                    <a:pos x="13" y="27"/>
                  </a:cxn>
                  <a:cxn ang="0">
                    <a:pos x="14" y="26"/>
                  </a:cxn>
                  <a:cxn ang="0">
                    <a:pos x="15" y="25"/>
                  </a:cxn>
                  <a:cxn ang="0">
                    <a:pos x="16" y="25"/>
                  </a:cxn>
                  <a:cxn ang="0">
                    <a:pos x="16" y="28"/>
                  </a:cxn>
                  <a:cxn ang="0">
                    <a:pos x="16" y="28"/>
                  </a:cxn>
                  <a:cxn ang="0">
                    <a:pos x="24" y="27"/>
                  </a:cxn>
                  <a:cxn ang="0">
                    <a:pos x="24" y="26"/>
                  </a:cxn>
                  <a:cxn ang="0">
                    <a:pos x="24" y="26"/>
                  </a:cxn>
                </a:cxnLst>
                <a:rect l="0" t="0" r="r" b="b"/>
                <a:pathLst>
                  <a:path w="24" h="28">
                    <a:moveTo>
                      <a:pt x="12" y="26"/>
                    </a:moveTo>
                    <a:lnTo>
                      <a:pt x="9" y="25"/>
                    </a:lnTo>
                    <a:lnTo>
                      <a:pt x="8" y="24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8" y="12"/>
                    </a:lnTo>
                    <a:lnTo>
                      <a:pt x="11" y="10"/>
                    </a:lnTo>
                    <a:lnTo>
                      <a:pt x="14" y="11"/>
                    </a:lnTo>
                    <a:lnTo>
                      <a:pt x="16" y="13"/>
                    </a:lnTo>
                    <a:lnTo>
                      <a:pt x="16" y="22"/>
                    </a:lnTo>
                    <a:lnTo>
                      <a:pt x="14" y="25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  <a:moveTo>
                      <a:pt x="24" y="26"/>
                    </a:moveTo>
                    <a:lnTo>
                      <a:pt x="23" y="26"/>
                    </a:lnTo>
                    <a:lnTo>
                      <a:pt x="22" y="25"/>
                    </a:lnTo>
                    <a:lnTo>
                      <a:pt x="22" y="24"/>
                    </a:lnTo>
                    <a:lnTo>
                      <a:pt x="22" y="22"/>
                    </a:lnTo>
                    <a:lnTo>
                      <a:pt x="22" y="0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4" y="1"/>
                    </a:lnTo>
                    <a:lnTo>
                      <a:pt x="15" y="1"/>
                    </a:lnTo>
                    <a:lnTo>
                      <a:pt x="16" y="4"/>
                    </a:lnTo>
                    <a:lnTo>
                      <a:pt x="16" y="5"/>
                    </a:lnTo>
                    <a:lnTo>
                      <a:pt x="16" y="11"/>
                    </a:lnTo>
                    <a:lnTo>
                      <a:pt x="13" y="9"/>
                    </a:lnTo>
                    <a:lnTo>
                      <a:pt x="9" y="8"/>
                    </a:lnTo>
                    <a:lnTo>
                      <a:pt x="5" y="9"/>
                    </a:lnTo>
                    <a:lnTo>
                      <a:pt x="2" y="12"/>
                    </a:lnTo>
                    <a:lnTo>
                      <a:pt x="1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2" y="25"/>
                    </a:lnTo>
                    <a:lnTo>
                      <a:pt x="5" y="27"/>
                    </a:lnTo>
                    <a:lnTo>
                      <a:pt x="9" y="28"/>
                    </a:lnTo>
                    <a:lnTo>
                      <a:pt x="12" y="28"/>
                    </a:lnTo>
                    <a:lnTo>
                      <a:pt x="13" y="27"/>
                    </a:lnTo>
                    <a:lnTo>
                      <a:pt x="14" y="26"/>
                    </a:lnTo>
                    <a:lnTo>
                      <a:pt x="15" y="25"/>
                    </a:lnTo>
                    <a:lnTo>
                      <a:pt x="16" y="25"/>
                    </a:lnTo>
                    <a:lnTo>
                      <a:pt x="16" y="28"/>
                    </a:lnTo>
                    <a:lnTo>
                      <a:pt x="16" y="28"/>
                    </a:lnTo>
                    <a:lnTo>
                      <a:pt x="24" y="27"/>
                    </a:lnTo>
                    <a:lnTo>
                      <a:pt x="24" y="26"/>
                    </a:lnTo>
                    <a:lnTo>
                      <a:pt x="24" y="26"/>
                    </a:lnTo>
                    <a:close/>
                  </a:path>
                </a:pathLst>
              </a:custGeom>
              <a:solidFill>
                <a:srgbClr val="101077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73" name="Freeform 21"/>
              <p:cNvSpPr>
                <a:spLocks/>
              </p:cNvSpPr>
              <p:nvPr/>
            </p:nvSpPr>
            <p:spPr bwMode="auto">
              <a:xfrm>
                <a:off x="5095" y="161"/>
                <a:ext cx="23" cy="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23"/>
                  </a:cxn>
                  <a:cxn ang="0">
                    <a:pos x="0" y="46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3" h="46">
                    <a:moveTo>
                      <a:pt x="0" y="0"/>
                    </a:moveTo>
                    <a:lnTo>
                      <a:pt x="23" y="23"/>
                    </a:lnTo>
                    <a:lnTo>
                      <a:pt x="0" y="4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74" name="Freeform 22"/>
              <p:cNvSpPr>
                <a:spLocks/>
              </p:cNvSpPr>
              <p:nvPr/>
            </p:nvSpPr>
            <p:spPr bwMode="auto">
              <a:xfrm>
                <a:off x="5095" y="161"/>
                <a:ext cx="23" cy="4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3" y="23"/>
                  </a:cxn>
                  <a:cxn ang="0">
                    <a:pos x="0" y="46"/>
                  </a:cxn>
                </a:cxnLst>
                <a:rect l="0" t="0" r="r" b="b"/>
                <a:pathLst>
                  <a:path w="23" h="46">
                    <a:moveTo>
                      <a:pt x="0" y="0"/>
                    </a:moveTo>
                    <a:lnTo>
                      <a:pt x="23" y="23"/>
                    </a:lnTo>
                    <a:lnTo>
                      <a:pt x="0" y="46"/>
                    </a:lnTo>
                  </a:path>
                </a:pathLst>
              </a:custGeom>
              <a:noFill/>
              <a:ln w="3175">
                <a:solidFill>
                  <a:srgbClr val="9FD17D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75" name="Freeform 23"/>
              <p:cNvSpPr>
                <a:spLocks/>
              </p:cNvSpPr>
              <p:nvPr/>
            </p:nvSpPr>
            <p:spPr bwMode="auto">
              <a:xfrm>
                <a:off x="5187" y="120"/>
                <a:ext cx="32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2" y="17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2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2" y="17"/>
                    </a:lnTo>
                    <a:lnTo>
                      <a:pt x="17" y="34"/>
                    </a:ln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76" name="Freeform 24"/>
              <p:cNvSpPr>
                <a:spLocks/>
              </p:cNvSpPr>
              <p:nvPr/>
            </p:nvSpPr>
            <p:spPr bwMode="auto">
              <a:xfrm>
                <a:off x="5187" y="120"/>
                <a:ext cx="32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2" y="17"/>
                  </a:cxn>
                  <a:cxn ang="0">
                    <a:pos x="17" y="34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2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2" y="17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4"/>
                    </a:lnTo>
                  </a:path>
                </a:pathLst>
              </a:custGeom>
              <a:noFill/>
              <a:ln w="3175">
                <a:solidFill>
                  <a:srgbClr val="409D27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77" name="Freeform 25"/>
              <p:cNvSpPr>
                <a:spLocks/>
              </p:cNvSpPr>
              <p:nvPr/>
            </p:nvSpPr>
            <p:spPr bwMode="auto">
              <a:xfrm>
                <a:off x="5210" y="143"/>
                <a:ext cx="35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4" y="17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4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4" y="17"/>
                    </a:lnTo>
                    <a:lnTo>
                      <a:pt x="17" y="34"/>
                    </a:ln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78" name="Freeform 26"/>
              <p:cNvSpPr>
                <a:spLocks/>
              </p:cNvSpPr>
              <p:nvPr/>
            </p:nvSpPr>
            <p:spPr bwMode="auto">
              <a:xfrm>
                <a:off x="5210" y="143"/>
                <a:ext cx="35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4" y="17"/>
                  </a:cxn>
                  <a:cxn ang="0">
                    <a:pos x="17" y="34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4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4" y="17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4"/>
                    </a:lnTo>
                  </a:path>
                </a:pathLst>
              </a:custGeom>
              <a:noFill/>
              <a:ln w="3175">
                <a:solidFill>
                  <a:srgbClr val="409D27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79" name="Freeform 27"/>
              <p:cNvSpPr>
                <a:spLocks/>
              </p:cNvSpPr>
              <p:nvPr/>
            </p:nvSpPr>
            <p:spPr bwMode="auto">
              <a:xfrm>
                <a:off x="5210" y="190"/>
                <a:ext cx="35" cy="33"/>
              </a:xfrm>
              <a:custGeom>
                <a:avLst/>
                <a:gdLst/>
                <a:ahLst/>
                <a:cxnLst>
                  <a:cxn ang="0">
                    <a:pos x="17" y="33"/>
                  </a:cxn>
                  <a:cxn ang="0">
                    <a:pos x="0" y="16"/>
                  </a:cxn>
                  <a:cxn ang="0">
                    <a:pos x="17" y="0"/>
                  </a:cxn>
                  <a:cxn ang="0">
                    <a:pos x="34" y="16"/>
                  </a:cxn>
                  <a:cxn ang="0">
                    <a:pos x="17" y="33"/>
                  </a:cxn>
                  <a:cxn ang="0">
                    <a:pos x="17" y="33"/>
                  </a:cxn>
                </a:cxnLst>
                <a:rect l="0" t="0" r="r" b="b"/>
                <a:pathLst>
                  <a:path w="34" h="33">
                    <a:moveTo>
                      <a:pt x="17" y="33"/>
                    </a:moveTo>
                    <a:lnTo>
                      <a:pt x="0" y="16"/>
                    </a:lnTo>
                    <a:lnTo>
                      <a:pt x="17" y="0"/>
                    </a:lnTo>
                    <a:lnTo>
                      <a:pt x="34" y="16"/>
                    </a:lnTo>
                    <a:lnTo>
                      <a:pt x="17" y="33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80" name="Freeform 28"/>
              <p:cNvSpPr>
                <a:spLocks/>
              </p:cNvSpPr>
              <p:nvPr/>
            </p:nvSpPr>
            <p:spPr bwMode="auto">
              <a:xfrm>
                <a:off x="5210" y="190"/>
                <a:ext cx="35" cy="33"/>
              </a:xfrm>
              <a:custGeom>
                <a:avLst/>
                <a:gdLst/>
                <a:ahLst/>
                <a:cxnLst>
                  <a:cxn ang="0">
                    <a:pos x="17" y="33"/>
                  </a:cxn>
                  <a:cxn ang="0">
                    <a:pos x="0" y="16"/>
                  </a:cxn>
                  <a:cxn ang="0">
                    <a:pos x="17" y="0"/>
                  </a:cxn>
                  <a:cxn ang="0">
                    <a:pos x="34" y="16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17" y="33"/>
                  </a:cxn>
                </a:cxnLst>
                <a:rect l="0" t="0" r="r" b="b"/>
                <a:pathLst>
                  <a:path w="34" h="33">
                    <a:moveTo>
                      <a:pt x="17" y="33"/>
                    </a:moveTo>
                    <a:lnTo>
                      <a:pt x="0" y="16"/>
                    </a:lnTo>
                    <a:lnTo>
                      <a:pt x="17" y="0"/>
                    </a:lnTo>
                    <a:lnTo>
                      <a:pt x="34" y="16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</a:path>
                </a:pathLst>
              </a:custGeom>
              <a:noFill/>
              <a:ln w="3175">
                <a:solidFill>
                  <a:srgbClr val="409D27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81" name="Freeform 29"/>
              <p:cNvSpPr>
                <a:spLocks/>
              </p:cNvSpPr>
              <p:nvPr/>
            </p:nvSpPr>
            <p:spPr bwMode="auto">
              <a:xfrm>
                <a:off x="5187" y="213"/>
                <a:ext cx="32" cy="33"/>
              </a:xfrm>
              <a:custGeom>
                <a:avLst/>
                <a:gdLst/>
                <a:ahLst/>
                <a:cxnLst>
                  <a:cxn ang="0">
                    <a:pos x="17" y="33"/>
                  </a:cxn>
                  <a:cxn ang="0">
                    <a:pos x="0" y="16"/>
                  </a:cxn>
                  <a:cxn ang="0">
                    <a:pos x="17" y="0"/>
                  </a:cxn>
                  <a:cxn ang="0">
                    <a:pos x="32" y="16"/>
                  </a:cxn>
                  <a:cxn ang="0">
                    <a:pos x="17" y="33"/>
                  </a:cxn>
                  <a:cxn ang="0">
                    <a:pos x="17" y="33"/>
                  </a:cxn>
                </a:cxnLst>
                <a:rect l="0" t="0" r="r" b="b"/>
                <a:pathLst>
                  <a:path w="32" h="33">
                    <a:moveTo>
                      <a:pt x="17" y="33"/>
                    </a:moveTo>
                    <a:lnTo>
                      <a:pt x="0" y="16"/>
                    </a:lnTo>
                    <a:lnTo>
                      <a:pt x="17" y="0"/>
                    </a:lnTo>
                    <a:lnTo>
                      <a:pt x="32" y="16"/>
                    </a:lnTo>
                    <a:lnTo>
                      <a:pt x="17" y="33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82" name="Freeform 30"/>
              <p:cNvSpPr>
                <a:spLocks/>
              </p:cNvSpPr>
              <p:nvPr/>
            </p:nvSpPr>
            <p:spPr bwMode="auto">
              <a:xfrm>
                <a:off x="5187" y="213"/>
                <a:ext cx="32" cy="33"/>
              </a:xfrm>
              <a:custGeom>
                <a:avLst/>
                <a:gdLst/>
                <a:ahLst/>
                <a:cxnLst>
                  <a:cxn ang="0">
                    <a:pos x="17" y="33"/>
                  </a:cxn>
                  <a:cxn ang="0">
                    <a:pos x="0" y="16"/>
                  </a:cxn>
                  <a:cxn ang="0">
                    <a:pos x="17" y="0"/>
                  </a:cxn>
                  <a:cxn ang="0">
                    <a:pos x="32" y="16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17" y="33"/>
                  </a:cxn>
                </a:cxnLst>
                <a:rect l="0" t="0" r="r" b="b"/>
                <a:pathLst>
                  <a:path w="32" h="33">
                    <a:moveTo>
                      <a:pt x="17" y="33"/>
                    </a:moveTo>
                    <a:lnTo>
                      <a:pt x="0" y="16"/>
                    </a:lnTo>
                    <a:lnTo>
                      <a:pt x="17" y="0"/>
                    </a:lnTo>
                    <a:lnTo>
                      <a:pt x="32" y="16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</a:path>
                </a:pathLst>
              </a:custGeom>
              <a:noFill/>
              <a:ln w="3175">
                <a:solidFill>
                  <a:srgbClr val="409D27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83" name="Freeform 31"/>
              <p:cNvSpPr>
                <a:spLocks/>
              </p:cNvSpPr>
              <p:nvPr/>
            </p:nvSpPr>
            <p:spPr bwMode="auto">
              <a:xfrm>
                <a:off x="5103" y="120"/>
                <a:ext cx="32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3" y="17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3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3C35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84" name="Freeform 32"/>
              <p:cNvSpPr>
                <a:spLocks/>
              </p:cNvSpPr>
              <p:nvPr/>
            </p:nvSpPr>
            <p:spPr bwMode="auto">
              <a:xfrm>
                <a:off x="5103" y="120"/>
                <a:ext cx="32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3" y="17"/>
                  </a:cxn>
                  <a:cxn ang="0">
                    <a:pos x="17" y="34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3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4"/>
                    </a:lnTo>
                  </a:path>
                </a:pathLst>
              </a:custGeom>
              <a:noFill/>
              <a:ln w="3175">
                <a:solidFill>
                  <a:srgbClr val="83C35F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85" name="Freeform 33"/>
              <p:cNvSpPr>
                <a:spLocks/>
              </p:cNvSpPr>
              <p:nvPr/>
            </p:nvSpPr>
            <p:spPr bwMode="auto">
              <a:xfrm>
                <a:off x="5126" y="143"/>
                <a:ext cx="31" cy="34"/>
              </a:xfrm>
              <a:custGeom>
                <a:avLst/>
                <a:gdLst/>
                <a:ahLst/>
                <a:cxnLst>
                  <a:cxn ang="0">
                    <a:pos x="16" y="34"/>
                  </a:cxn>
                  <a:cxn ang="0">
                    <a:pos x="0" y="17"/>
                  </a:cxn>
                  <a:cxn ang="0">
                    <a:pos x="16" y="0"/>
                  </a:cxn>
                  <a:cxn ang="0">
                    <a:pos x="32" y="17"/>
                  </a:cxn>
                  <a:cxn ang="0">
                    <a:pos x="16" y="34"/>
                  </a:cxn>
                  <a:cxn ang="0">
                    <a:pos x="16" y="34"/>
                  </a:cxn>
                </a:cxnLst>
                <a:rect l="0" t="0" r="r" b="b"/>
                <a:pathLst>
                  <a:path w="32" h="34">
                    <a:moveTo>
                      <a:pt x="16" y="34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32" y="17"/>
                    </a:lnTo>
                    <a:lnTo>
                      <a:pt x="16" y="34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83C35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86" name="Freeform 34"/>
              <p:cNvSpPr>
                <a:spLocks/>
              </p:cNvSpPr>
              <p:nvPr/>
            </p:nvSpPr>
            <p:spPr bwMode="auto">
              <a:xfrm>
                <a:off x="5126" y="143"/>
                <a:ext cx="31" cy="34"/>
              </a:xfrm>
              <a:custGeom>
                <a:avLst/>
                <a:gdLst/>
                <a:ahLst/>
                <a:cxnLst>
                  <a:cxn ang="0">
                    <a:pos x="16" y="34"/>
                  </a:cxn>
                  <a:cxn ang="0">
                    <a:pos x="0" y="17"/>
                  </a:cxn>
                  <a:cxn ang="0">
                    <a:pos x="16" y="0"/>
                  </a:cxn>
                  <a:cxn ang="0">
                    <a:pos x="32" y="17"/>
                  </a:cxn>
                  <a:cxn ang="0">
                    <a:pos x="16" y="34"/>
                  </a:cxn>
                  <a:cxn ang="0">
                    <a:pos x="16" y="34"/>
                  </a:cxn>
                  <a:cxn ang="0">
                    <a:pos x="16" y="34"/>
                  </a:cxn>
                </a:cxnLst>
                <a:rect l="0" t="0" r="r" b="b"/>
                <a:pathLst>
                  <a:path w="32" h="34">
                    <a:moveTo>
                      <a:pt x="16" y="34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32" y="17"/>
                    </a:lnTo>
                    <a:lnTo>
                      <a:pt x="16" y="34"/>
                    </a:lnTo>
                    <a:lnTo>
                      <a:pt x="16" y="34"/>
                    </a:lnTo>
                    <a:lnTo>
                      <a:pt x="16" y="34"/>
                    </a:lnTo>
                  </a:path>
                </a:pathLst>
              </a:custGeom>
              <a:noFill/>
              <a:ln w="3175">
                <a:solidFill>
                  <a:srgbClr val="83C35F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87" name="Freeform 35"/>
              <p:cNvSpPr>
                <a:spLocks/>
              </p:cNvSpPr>
              <p:nvPr/>
            </p:nvSpPr>
            <p:spPr bwMode="auto">
              <a:xfrm>
                <a:off x="5079" y="143"/>
                <a:ext cx="34" cy="34"/>
              </a:xfrm>
              <a:custGeom>
                <a:avLst/>
                <a:gdLst/>
                <a:ahLst/>
                <a:cxnLst>
                  <a:cxn ang="0">
                    <a:pos x="16" y="34"/>
                  </a:cxn>
                  <a:cxn ang="0">
                    <a:pos x="0" y="17"/>
                  </a:cxn>
                  <a:cxn ang="0">
                    <a:pos x="16" y="0"/>
                  </a:cxn>
                  <a:cxn ang="0">
                    <a:pos x="33" y="17"/>
                  </a:cxn>
                  <a:cxn ang="0">
                    <a:pos x="16" y="34"/>
                  </a:cxn>
                  <a:cxn ang="0">
                    <a:pos x="16" y="34"/>
                  </a:cxn>
                </a:cxnLst>
                <a:rect l="0" t="0" r="r" b="b"/>
                <a:pathLst>
                  <a:path w="33" h="34">
                    <a:moveTo>
                      <a:pt x="16" y="34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33" y="17"/>
                    </a:lnTo>
                    <a:lnTo>
                      <a:pt x="16" y="34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A9D688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88" name="Freeform 36"/>
              <p:cNvSpPr>
                <a:spLocks/>
              </p:cNvSpPr>
              <p:nvPr/>
            </p:nvSpPr>
            <p:spPr bwMode="auto">
              <a:xfrm>
                <a:off x="5079" y="190"/>
                <a:ext cx="34" cy="33"/>
              </a:xfrm>
              <a:custGeom>
                <a:avLst/>
                <a:gdLst/>
                <a:ahLst/>
                <a:cxnLst>
                  <a:cxn ang="0">
                    <a:pos x="16" y="33"/>
                  </a:cxn>
                  <a:cxn ang="0">
                    <a:pos x="0" y="16"/>
                  </a:cxn>
                  <a:cxn ang="0">
                    <a:pos x="16" y="0"/>
                  </a:cxn>
                  <a:cxn ang="0">
                    <a:pos x="33" y="16"/>
                  </a:cxn>
                  <a:cxn ang="0">
                    <a:pos x="16" y="33"/>
                  </a:cxn>
                  <a:cxn ang="0">
                    <a:pos x="16" y="33"/>
                  </a:cxn>
                </a:cxnLst>
                <a:rect l="0" t="0" r="r" b="b"/>
                <a:pathLst>
                  <a:path w="33" h="33">
                    <a:moveTo>
                      <a:pt x="16" y="33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33" y="16"/>
                    </a:lnTo>
                    <a:lnTo>
                      <a:pt x="16" y="33"/>
                    </a:ln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A9D688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89" name="Freeform 37"/>
              <p:cNvSpPr>
                <a:spLocks/>
              </p:cNvSpPr>
              <p:nvPr/>
            </p:nvSpPr>
            <p:spPr bwMode="auto">
              <a:xfrm>
                <a:off x="5126" y="190"/>
                <a:ext cx="31" cy="33"/>
              </a:xfrm>
              <a:custGeom>
                <a:avLst/>
                <a:gdLst/>
                <a:ahLst/>
                <a:cxnLst>
                  <a:cxn ang="0">
                    <a:pos x="16" y="33"/>
                  </a:cxn>
                  <a:cxn ang="0">
                    <a:pos x="0" y="16"/>
                  </a:cxn>
                  <a:cxn ang="0">
                    <a:pos x="16" y="0"/>
                  </a:cxn>
                  <a:cxn ang="0">
                    <a:pos x="32" y="16"/>
                  </a:cxn>
                  <a:cxn ang="0">
                    <a:pos x="16" y="33"/>
                  </a:cxn>
                  <a:cxn ang="0">
                    <a:pos x="16" y="33"/>
                  </a:cxn>
                </a:cxnLst>
                <a:rect l="0" t="0" r="r" b="b"/>
                <a:pathLst>
                  <a:path w="32" h="33">
                    <a:moveTo>
                      <a:pt x="16" y="33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32" y="16"/>
                    </a:lnTo>
                    <a:lnTo>
                      <a:pt x="16" y="33"/>
                    </a:lnTo>
                    <a:lnTo>
                      <a:pt x="16" y="33"/>
                    </a:lnTo>
                    <a:close/>
                  </a:path>
                </a:pathLst>
              </a:custGeom>
              <a:solidFill>
                <a:srgbClr val="83C35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90" name="Freeform 38"/>
              <p:cNvSpPr>
                <a:spLocks/>
              </p:cNvSpPr>
              <p:nvPr/>
            </p:nvSpPr>
            <p:spPr bwMode="auto">
              <a:xfrm>
                <a:off x="5126" y="190"/>
                <a:ext cx="31" cy="33"/>
              </a:xfrm>
              <a:custGeom>
                <a:avLst/>
                <a:gdLst/>
                <a:ahLst/>
                <a:cxnLst>
                  <a:cxn ang="0">
                    <a:pos x="16" y="33"/>
                  </a:cxn>
                  <a:cxn ang="0">
                    <a:pos x="0" y="16"/>
                  </a:cxn>
                  <a:cxn ang="0">
                    <a:pos x="16" y="0"/>
                  </a:cxn>
                  <a:cxn ang="0">
                    <a:pos x="32" y="16"/>
                  </a:cxn>
                  <a:cxn ang="0">
                    <a:pos x="16" y="33"/>
                  </a:cxn>
                  <a:cxn ang="0">
                    <a:pos x="16" y="33"/>
                  </a:cxn>
                  <a:cxn ang="0">
                    <a:pos x="16" y="33"/>
                  </a:cxn>
                </a:cxnLst>
                <a:rect l="0" t="0" r="r" b="b"/>
                <a:pathLst>
                  <a:path w="32" h="33">
                    <a:moveTo>
                      <a:pt x="16" y="33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32" y="16"/>
                    </a:lnTo>
                    <a:lnTo>
                      <a:pt x="16" y="33"/>
                    </a:lnTo>
                    <a:lnTo>
                      <a:pt x="16" y="33"/>
                    </a:lnTo>
                    <a:lnTo>
                      <a:pt x="16" y="33"/>
                    </a:lnTo>
                  </a:path>
                </a:pathLst>
              </a:custGeom>
              <a:noFill/>
              <a:ln w="3175">
                <a:solidFill>
                  <a:srgbClr val="83C35F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91" name="Freeform 39"/>
              <p:cNvSpPr>
                <a:spLocks/>
              </p:cNvSpPr>
              <p:nvPr/>
            </p:nvSpPr>
            <p:spPr bwMode="auto">
              <a:xfrm>
                <a:off x="5103" y="213"/>
                <a:ext cx="32" cy="33"/>
              </a:xfrm>
              <a:custGeom>
                <a:avLst/>
                <a:gdLst/>
                <a:ahLst/>
                <a:cxnLst>
                  <a:cxn ang="0">
                    <a:pos x="17" y="33"/>
                  </a:cxn>
                  <a:cxn ang="0">
                    <a:pos x="0" y="16"/>
                  </a:cxn>
                  <a:cxn ang="0">
                    <a:pos x="17" y="0"/>
                  </a:cxn>
                  <a:cxn ang="0">
                    <a:pos x="33" y="16"/>
                  </a:cxn>
                  <a:cxn ang="0">
                    <a:pos x="17" y="33"/>
                  </a:cxn>
                  <a:cxn ang="0">
                    <a:pos x="17" y="33"/>
                  </a:cxn>
                </a:cxnLst>
                <a:rect l="0" t="0" r="r" b="b"/>
                <a:pathLst>
                  <a:path w="33" h="33">
                    <a:moveTo>
                      <a:pt x="17" y="33"/>
                    </a:moveTo>
                    <a:lnTo>
                      <a:pt x="0" y="16"/>
                    </a:lnTo>
                    <a:lnTo>
                      <a:pt x="17" y="0"/>
                    </a:lnTo>
                    <a:lnTo>
                      <a:pt x="33" y="16"/>
                    </a:lnTo>
                    <a:lnTo>
                      <a:pt x="17" y="33"/>
                    </a:lnTo>
                    <a:lnTo>
                      <a:pt x="17" y="33"/>
                    </a:lnTo>
                    <a:close/>
                  </a:path>
                </a:pathLst>
              </a:custGeom>
              <a:solidFill>
                <a:srgbClr val="83C35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92" name="Freeform 40"/>
              <p:cNvSpPr>
                <a:spLocks/>
              </p:cNvSpPr>
              <p:nvPr/>
            </p:nvSpPr>
            <p:spPr bwMode="auto">
              <a:xfrm>
                <a:off x="5103" y="213"/>
                <a:ext cx="32" cy="33"/>
              </a:xfrm>
              <a:custGeom>
                <a:avLst/>
                <a:gdLst/>
                <a:ahLst/>
                <a:cxnLst>
                  <a:cxn ang="0">
                    <a:pos x="17" y="33"/>
                  </a:cxn>
                  <a:cxn ang="0">
                    <a:pos x="0" y="16"/>
                  </a:cxn>
                  <a:cxn ang="0">
                    <a:pos x="17" y="0"/>
                  </a:cxn>
                  <a:cxn ang="0">
                    <a:pos x="33" y="16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17" y="33"/>
                  </a:cxn>
                </a:cxnLst>
                <a:rect l="0" t="0" r="r" b="b"/>
                <a:pathLst>
                  <a:path w="33" h="33">
                    <a:moveTo>
                      <a:pt x="17" y="33"/>
                    </a:moveTo>
                    <a:lnTo>
                      <a:pt x="0" y="16"/>
                    </a:lnTo>
                    <a:lnTo>
                      <a:pt x="17" y="0"/>
                    </a:lnTo>
                    <a:lnTo>
                      <a:pt x="33" y="16"/>
                    </a:lnTo>
                    <a:lnTo>
                      <a:pt x="17" y="33"/>
                    </a:lnTo>
                    <a:lnTo>
                      <a:pt x="17" y="33"/>
                    </a:lnTo>
                    <a:lnTo>
                      <a:pt x="17" y="33"/>
                    </a:lnTo>
                  </a:path>
                </a:pathLst>
              </a:custGeom>
              <a:noFill/>
              <a:ln w="3175">
                <a:solidFill>
                  <a:srgbClr val="83C35F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93" name="Freeform 41"/>
              <p:cNvSpPr>
                <a:spLocks/>
              </p:cNvSpPr>
              <p:nvPr/>
            </p:nvSpPr>
            <p:spPr bwMode="auto">
              <a:xfrm>
                <a:off x="5103" y="166"/>
                <a:ext cx="32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3" y="17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3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A9D688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94" name="Freeform 42"/>
              <p:cNvSpPr>
                <a:spLocks/>
              </p:cNvSpPr>
              <p:nvPr/>
            </p:nvSpPr>
            <p:spPr bwMode="auto">
              <a:xfrm>
                <a:off x="5234" y="166"/>
                <a:ext cx="34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4" y="17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4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4" y="17"/>
                    </a:lnTo>
                    <a:lnTo>
                      <a:pt x="17" y="34"/>
                    </a:ln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95" name="Freeform 43"/>
              <p:cNvSpPr>
                <a:spLocks/>
              </p:cNvSpPr>
              <p:nvPr/>
            </p:nvSpPr>
            <p:spPr bwMode="auto">
              <a:xfrm>
                <a:off x="5234" y="166"/>
                <a:ext cx="34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4" y="17"/>
                  </a:cxn>
                  <a:cxn ang="0">
                    <a:pos x="17" y="34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4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4" y="17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4"/>
                    </a:lnTo>
                  </a:path>
                </a:pathLst>
              </a:custGeom>
              <a:noFill/>
              <a:ln w="3175">
                <a:solidFill>
                  <a:srgbClr val="409D27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96" name="Freeform 44"/>
              <p:cNvSpPr>
                <a:spLocks/>
              </p:cNvSpPr>
              <p:nvPr/>
            </p:nvSpPr>
            <p:spPr bwMode="auto">
              <a:xfrm>
                <a:off x="5056" y="166"/>
                <a:ext cx="32" cy="34"/>
              </a:xfrm>
              <a:custGeom>
                <a:avLst/>
                <a:gdLst/>
                <a:ahLst/>
                <a:cxnLst>
                  <a:cxn ang="0">
                    <a:pos x="16" y="34"/>
                  </a:cxn>
                  <a:cxn ang="0">
                    <a:pos x="0" y="17"/>
                  </a:cxn>
                  <a:cxn ang="0">
                    <a:pos x="16" y="0"/>
                  </a:cxn>
                  <a:cxn ang="0">
                    <a:pos x="33" y="17"/>
                  </a:cxn>
                  <a:cxn ang="0">
                    <a:pos x="16" y="34"/>
                  </a:cxn>
                  <a:cxn ang="0">
                    <a:pos x="16" y="34"/>
                  </a:cxn>
                </a:cxnLst>
                <a:rect l="0" t="0" r="r" b="b"/>
                <a:pathLst>
                  <a:path w="33" h="34">
                    <a:moveTo>
                      <a:pt x="16" y="34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33" y="17"/>
                    </a:lnTo>
                    <a:lnTo>
                      <a:pt x="16" y="34"/>
                    </a:lnTo>
                    <a:lnTo>
                      <a:pt x="16" y="34"/>
                    </a:lnTo>
                    <a:close/>
                  </a:path>
                </a:pathLst>
              </a:custGeom>
              <a:solidFill>
                <a:srgbClr val="C6E4AC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97" name="Freeform 45"/>
              <p:cNvSpPr>
                <a:spLocks/>
              </p:cNvSpPr>
              <p:nvPr/>
            </p:nvSpPr>
            <p:spPr bwMode="auto">
              <a:xfrm>
                <a:off x="5187" y="166"/>
                <a:ext cx="32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2" y="17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2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2" y="17"/>
                    </a:lnTo>
                    <a:lnTo>
                      <a:pt x="17" y="34"/>
                    </a:ln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98" name="Freeform 46"/>
              <p:cNvSpPr>
                <a:spLocks/>
              </p:cNvSpPr>
              <p:nvPr/>
            </p:nvSpPr>
            <p:spPr bwMode="auto">
              <a:xfrm>
                <a:off x="5187" y="166"/>
                <a:ext cx="32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2" y="17"/>
                  </a:cxn>
                  <a:cxn ang="0">
                    <a:pos x="17" y="34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2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2" y="17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4"/>
                    </a:lnTo>
                  </a:path>
                </a:pathLst>
              </a:custGeom>
              <a:noFill/>
              <a:ln w="3175">
                <a:solidFill>
                  <a:srgbClr val="70B84D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799" name="Freeform 47"/>
              <p:cNvSpPr>
                <a:spLocks/>
              </p:cNvSpPr>
              <p:nvPr/>
            </p:nvSpPr>
            <p:spPr bwMode="auto">
              <a:xfrm>
                <a:off x="5149" y="166"/>
                <a:ext cx="32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3" y="17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3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83C35F"/>
              </a:solidFill>
              <a:ln w="9525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74800" name="Freeform 48"/>
              <p:cNvSpPr>
                <a:spLocks/>
              </p:cNvSpPr>
              <p:nvPr/>
            </p:nvSpPr>
            <p:spPr bwMode="auto">
              <a:xfrm>
                <a:off x="5149" y="166"/>
                <a:ext cx="32" cy="34"/>
              </a:xfrm>
              <a:custGeom>
                <a:avLst/>
                <a:gdLst/>
                <a:ahLst/>
                <a:cxnLst>
                  <a:cxn ang="0">
                    <a:pos x="17" y="34"/>
                  </a:cxn>
                  <a:cxn ang="0">
                    <a:pos x="0" y="17"/>
                  </a:cxn>
                  <a:cxn ang="0">
                    <a:pos x="17" y="0"/>
                  </a:cxn>
                  <a:cxn ang="0">
                    <a:pos x="33" y="17"/>
                  </a:cxn>
                  <a:cxn ang="0">
                    <a:pos x="17" y="34"/>
                  </a:cxn>
                  <a:cxn ang="0">
                    <a:pos x="17" y="34"/>
                  </a:cxn>
                  <a:cxn ang="0">
                    <a:pos x="17" y="34"/>
                  </a:cxn>
                </a:cxnLst>
                <a:rect l="0" t="0" r="r" b="b"/>
                <a:pathLst>
                  <a:path w="33" h="34">
                    <a:moveTo>
                      <a:pt x="17" y="34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33" y="17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17" y="34"/>
                    </a:lnTo>
                  </a:path>
                </a:pathLst>
              </a:custGeom>
              <a:noFill/>
              <a:ln w="3175">
                <a:solidFill>
                  <a:srgbClr val="83C35F"/>
                </a:solidFill>
                <a:prstDash val="solid"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ja-JP" altLang="en-US"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sp>
          <p:nvSpPr>
            <p:cNvPr id="74801" name="Text Box 49"/>
            <p:cNvSpPr txBox="1">
              <a:spLocks noChangeArrowheads="1"/>
            </p:cNvSpPr>
            <p:nvPr/>
          </p:nvSpPr>
          <p:spPr bwMode="auto">
            <a:xfrm>
              <a:off x="5312" y="136"/>
              <a:ext cx="712" cy="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dist" eaLnBrk="1" hangingPunct="1">
                <a:defRPr/>
              </a:pPr>
              <a:r>
                <a:rPr kumimoji="1" lang="en-US" altLang="ja-JP" sz="1200">
                  <a:latin typeface="Lucida Sans Unicode" charset="-52"/>
                  <a:ea typeface="ＭＳ Ｐゴシック" charset="-128"/>
                  <a:cs typeface="ＭＳ Ｐゴシック" charset="-128"/>
                </a:rPr>
                <a:t>biogrid project</a:t>
              </a:r>
              <a:endParaRPr kumimoji="1" lang="en-US" altLang="ja-JP" sz="600">
                <a:latin typeface="Lucida Sans Unicode" charset="-52"/>
                <a:ea typeface="ＭＳ Ｐゴシック" charset="-128"/>
                <a:cs typeface="ＭＳ Ｐゴシック" charset="-128"/>
              </a:endParaRPr>
            </a:p>
            <a:p>
              <a:pPr algn="dist" eaLnBrk="1" hangingPunct="1">
                <a:defRPr/>
              </a:pPr>
              <a:r>
                <a:rPr kumimoji="1" lang="en-US" altLang="ja-JP" sz="400">
                  <a:latin typeface="Lucida Sans Unicode" charset="-52"/>
                  <a:ea typeface="ＭＳ Ｐゴシック" charset="-128"/>
                  <a:cs typeface="ＭＳ Ｐゴシック" charset="-128"/>
                </a:rPr>
                <a:t>Construction of a Super computer Network</a:t>
              </a:r>
            </a:p>
          </p:txBody>
        </p:sp>
      </p:grpSp>
      <p:sp>
        <p:nvSpPr>
          <p:cNvPr id="74802" name="Text Box 50"/>
          <p:cNvSpPr txBox="1">
            <a:spLocks noChangeArrowheads="1"/>
          </p:cNvSpPr>
          <p:nvPr userDrawn="1"/>
        </p:nvSpPr>
        <p:spPr bwMode="auto">
          <a:xfrm>
            <a:off x="315913" y="0"/>
            <a:ext cx="387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ja-JP" altLang="en-US" sz="2800">
                <a:solidFill>
                  <a:srgbClr val="99CC00"/>
                </a:solidFill>
                <a:latin typeface="Arial" charset="0"/>
                <a:ea typeface="ＭＳ Ｐゴシック" charset="-128"/>
                <a:cs typeface="ＭＳ Ｐゴシック" charset="-128"/>
              </a:rPr>
              <a:t>◆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4" Type="http://schemas.openxmlformats.org/officeDocument/2006/relationships/image" Target="../media/image75.gif"/><Relationship Id="rId20" Type="http://schemas.openxmlformats.org/officeDocument/2006/relationships/image" Target="../media/image81.emf"/><Relationship Id="rId4" Type="http://schemas.openxmlformats.org/officeDocument/2006/relationships/image" Target="../media/image65.wmf"/><Relationship Id="rId21" Type="http://schemas.openxmlformats.org/officeDocument/2006/relationships/image" Target="../media/image82.png"/><Relationship Id="rId22" Type="http://schemas.openxmlformats.org/officeDocument/2006/relationships/image" Target="../media/image83.pdf"/><Relationship Id="rId23" Type="http://schemas.openxmlformats.org/officeDocument/2006/relationships/image" Target="../media/image84.png"/><Relationship Id="rId7" Type="http://schemas.openxmlformats.org/officeDocument/2006/relationships/image" Target="../media/image68.png"/><Relationship Id="rId11" Type="http://schemas.openxmlformats.org/officeDocument/2006/relationships/image" Target="../media/image72.gi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wmf"/><Relationship Id="rId16" Type="http://schemas.openxmlformats.org/officeDocument/2006/relationships/image" Target="../media/image77.gif"/><Relationship Id="rId8" Type="http://schemas.openxmlformats.org/officeDocument/2006/relationships/image" Target="../media/image69.jpeg"/><Relationship Id="rId13" Type="http://schemas.openxmlformats.org/officeDocument/2006/relationships/image" Target="../media/image74.gif"/><Relationship Id="rId10" Type="http://schemas.openxmlformats.org/officeDocument/2006/relationships/image" Target="../media/image71.jpeg"/><Relationship Id="rId5" Type="http://schemas.openxmlformats.org/officeDocument/2006/relationships/image" Target="../media/image66.wmf"/><Relationship Id="rId15" Type="http://schemas.openxmlformats.org/officeDocument/2006/relationships/image" Target="../media/image76.gif"/><Relationship Id="rId12" Type="http://schemas.openxmlformats.org/officeDocument/2006/relationships/image" Target="../media/image73.gif"/><Relationship Id="rId17" Type="http://schemas.openxmlformats.org/officeDocument/2006/relationships/image" Target="../media/image78.gif"/><Relationship Id="rId19" Type="http://schemas.openxmlformats.org/officeDocument/2006/relationships/image" Target="../media/image80.gif"/><Relationship Id="rId2" Type="http://schemas.openxmlformats.org/officeDocument/2006/relationships/notesSlide" Target="../notesSlides/notesSlide7.xml"/><Relationship Id="rId9" Type="http://schemas.openxmlformats.org/officeDocument/2006/relationships/image" Target="../media/image70.wmf"/><Relationship Id="rId3" Type="http://schemas.openxmlformats.org/officeDocument/2006/relationships/image" Target="../media/image64.jpeg"/><Relationship Id="rId18" Type="http://schemas.openxmlformats.org/officeDocument/2006/relationships/image" Target="../media/image79.gif"/></Relationships>
</file>

<file path=ppt/slides/_rels/slide12.xml.rels><?xml version="1.0" encoding="UTF-8" standalone="yes"?>
<Relationships xmlns="http://schemas.openxmlformats.org/package/2006/relationships"><Relationship Id="rId14" Type="http://schemas.openxmlformats.org/officeDocument/2006/relationships/image" Target="../media/image92.png"/><Relationship Id="rId4" Type="http://schemas.openxmlformats.org/officeDocument/2006/relationships/image" Target="../media/image86.png"/><Relationship Id="rId7" Type="http://schemas.openxmlformats.org/officeDocument/2006/relationships/oleObject" Target="../embeddings/oleObject2.bin"/><Relationship Id="rId11" Type="http://schemas.openxmlformats.org/officeDocument/2006/relationships/image" Target="../media/image89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6" Type="http://schemas.openxmlformats.org/officeDocument/2006/relationships/image" Target="../media/image94.png"/><Relationship Id="rId8" Type="http://schemas.openxmlformats.org/officeDocument/2006/relationships/oleObject" Target="../embeddings/oleObject3.bin"/><Relationship Id="rId13" Type="http://schemas.openxmlformats.org/officeDocument/2006/relationships/image" Target="../media/image91.wmf"/><Relationship Id="rId10" Type="http://schemas.openxmlformats.org/officeDocument/2006/relationships/oleObject" Target="../embeddings/oleObject4.bin"/><Relationship Id="rId5" Type="http://schemas.openxmlformats.org/officeDocument/2006/relationships/image" Target="../media/image87.png"/><Relationship Id="rId15" Type="http://schemas.openxmlformats.org/officeDocument/2006/relationships/image" Target="../media/image93.wmf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19" Type="http://schemas.openxmlformats.org/officeDocument/2006/relationships/image" Target="../media/image97.png"/><Relationship Id="rId2" Type="http://schemas.openxmlformats.org/officeDocument/2006/relationships/slideLayout" Target="../slideLayouts/slideLayout23.xml"/><Relationship Id="rId9" Type="http://schemas.openxmlformats.org/officeDocument/2006/relationships/image" Target="../media/image88.png"/><Relationship Id="rId3" Type="http://schemas.openxmlformats.org/officeDocument/2006/relationships/notesSlide" Target="../notesSlides/notesSlide8.xml"/><Relationship Id="rId18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3" Type="http://schemas.openxmlformats.org/officeDocument/2006/relationships/image" Target="../media/image99.jpe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4" Type="http://schemas.openxmlformats.org/officeDocument/2006/relationships/image" Target="../media/image101.jpeg"/><Relationship Id="rId5" Type="http://schemas.openxmlformats.org/officeDocument/2006/relationships/image" Target="../media/image102.png"/><Relationship Id="rId7" Type="http://schemas.openxmlformats.org/officeDocument/2006/relationships/image" Target="../media/image10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0.jpeg"/><Relationship Id="rId6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6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3" Type="http://schemas.openxmlformats.org/officeDocument/2006/relationships/image" Target="../media/image108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4" Type="http://schemas.openxmlformats.org/officeDocument/2006/relationships/image" Target="../media/image109.jpeg"/><Relationship Id="rId5" Type="http://schemas.openxmlformats.org/officeDocument/2006/relationships/image" Target="../media/image110.jpeg"/><Relationship Id="rId7" Type="http://schemas.openxmlformats.org/officeDocument/2006/relationships/image" Target="../media/image112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eg"/><Relationship Id="rId6" Type="http://schemas.openxmlformats.org/officeDocument/2006/relationships/image" Target="../media/image11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5.jpe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9.jpe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17.jpeg"/><Relationship Id="rId3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22.jpeg"/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20.jpeg"/><Relationship Id="rId3" Type="http://schemas.openxmlformats.org/officeDocument/2006/relationships/image" Target="../media/image121.jpeg"/><Relationship Id="rId5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4" Type="http://schemas.openxmlformats.org/officeDocument/2006/relationships/image" Target="../media/image5.jpeg"/><Relationship Id="rId10" Type="http://schemas.openxmlformats.org/officeDocument/2006/relationships/image" Target="../media/image11.png"/><Relationship Id="rId5" Type="http://schemas.openxmlformats.org/officeDocument/2006/relationships/image" Target="../media/image6.png"/><Relationship Id="rId7" Type="http://schemas.openxmlformats.org/officeDocument/2006/relationships/image" Target="../media/image8.pn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9" Type="http://schemas.openxmlformats.org/officeDocument/2006/relationships/image" Target="../media/image10.wmf"/><Relationship Id="rId3" Type="http://schemas.openxmlformats.org/officeDocument/2006/relationships/image" Target="../media/image4.jpeg"/><Relationship Id="rId6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1" Type="http://schemas.openxmlformats.org/officeDocument/2006/relationships/image" Target="../media/image42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30.xml"/><Relationship Id="rId24" Type="http://schemas.openxmlformats.org/officeDocument/2006/relationships/image" Target="../media/image35.jpeg"/><Relationship Id="rId25" Type="http://schemas.openxmlformats.org/officeDocument/2006/relationships/image" Target="../media/image36.jpeg"/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10" Type="http://schemas.openxmlformats.org/officeDocument/2006/relationships/image" Target="../media/image21.png"/><Relationship Id="rId32" Type="http://schemas.openxmlformats.org/officeDocument/2006/relationships/image" Target="../media/image43.png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9" Type="http://schemas.openxmlformats.org/officeDocument/2006/relationships/image" Target="../media/image20.png"/><Relationship Id="rId18" Type="http://schemas.openxmlformats.org/officeDocument/2006/relationships/image" Target="../media/image29.jpeg"/><Relationship Id="rId3" Type="http://schemas.openxmlformats.org/officeDocument/2006/relationships/image" Target="../media/image14.jpeg"/><Relationship Id="rId27" Type="http://schemas.openxmlformats.org/officeDocument/2006/relationships/image" Target="../media/image38.png"/><Relationship Id="rId14" Type="http://schemas.openxmlformats.org/officeDocument/2006/relationships/image" Target="../media/image25.png"/><Relationship Id="rId23" Type="http://schemas.openxmlformats.org/officeDocument/2006/relationships/image" Target="../media/image34.jpeg"/><Relationship Id="rId4" Type="http://schemas.openxmlformats.org/officeDocument/2006/relationships/image" Target="../media/image15.jpeg"/><Relationship Id="rId28" Type="http://schemas.openxmlformats.org/officeDocument/2006/relationships/image" Target="../media/image39.png"/><Relationship Id="rId26" Type="http://schemas.openxmlformats.org/officeDocument/2006/relationships/image" Target="../media/image37.png"/><Relationship Id="rId30" Type="http://schemas.openxmlformats.org/officeDocument/2006/relationships/image" Target="../media/image41.png"/><Relationship Id="rId11" Type="http://schemas.openxmlformats.org/officeDocument/2006/relationships/image" Target="../media/image22.png"/><Relationship Id="rId29" Type="http://schemas.openxmlformats.org/officeDocument/2006/relationships/image" Target="../media/image40.jpeg"/><Relationship Id="rId6" Type="http://schemas.openxmlformats.org/officeDocument/2006/relationships/image" Target="../media/image17.png"/><Relationship Id="rId16" Type="http://schemas.openxmlformats.org/officeDocument/2006/relationships/image" Target="../media/image27.jpeg"/><Relationship Id="rId33" Type="http://schemas.openxmlformats.org/officeDocument/2006/relationships/image" Target="../media/image44.wmf"/><Relationship Id="rId5" Type="http://schemas.openxmlformats.org/officeDocument/2006/relationships/image" Target="../media/image16.jpeg"/><Relationship Id="rId15" Type="http://schemas.openxmlformats.org/officeDocument/2006/relationships/image" Target="../media/image26.jpeg"/><Relationship Id="rId19" Type="http://schemas.openxmlformats.org/officeDocument/2006/relationships/image" Target="../media/image30.jpeg"/><Relationship Id="rId20" Type="http://schemas.openxmlformats.org/officeDocument/2006/relationships/image" Target="../media/image31.jpeg"/><Relationship Id="rId22" Type="http://schemas.openxmlformats.org/officeDocument/2006/relationships/image" Target="../media/image33.jpeg"/><Relationship Id="rId21" Type="http://schemas.openxmlformats.org/officeDocument/2006/relationships/image" Target="../media/image32.jpeg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4" Type="http://schemas.openxmlformats.org/officeDocument/2006/relationships/image" Target="../media/image56.png"/><Relationship Id="rId4" Type="http://schemas.openxmlformats.org/officeDocument/2006/relationships/image" Target="../media/image46.jpeg"/><Relationship Id="rId7" Type="http://schemas.openxmlformats.org/officeDocument/2006/relationships/image" Target="../media/image49.jpeg"/><Relationship Id="rId11" Type="http://schemas.openxmlformats.org/officeDocument/2006/relationships/image" Target="../media/image5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8.png"/><Relationship Id="rId16" Type="http://schemas.openxmlformats.org/officeDocument/2006/relationships/image" Target="../media/image58.jpeg"/><Relationship Id="rId8" Type="http://schemas.openxmlformats.org/officeDocument/2006/relationships/image" Target="../media/image50.png"/><Relationship Id="rId13" Type="http://schemas.openxmlformats.org/officeDocument/2006/relationships/image" Target="../media/image55.jpeg"/><Relationship Id="rId10" Type="http://schemas.openxmlformats.org/officeDocument/2006/relationships/image" Target="../media/image52.jpeg"/><Relationship Id="rId5" Type="http://schemas.openxmlformats.org/officeDocument/2006/relationships/image" Target="../media/image47.jpeg"/><Relationship Id="rId15" Type="http://schemas.openxmlformats.org/officeDocument/2006/relationships/image" Target="../media/image57.pn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9" Type="http://schemas.openxmlformats.org/officeDocument/2006/relationships/image" Target="../media/image51.png"/><Relationship Id="rId3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9.jpeg"/><Relationship Id="rId3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/>
              <a:t>Telescience Update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/>
              <a:t>Shinji Shimojo</a:t>
            </a:r>
          </a:p>
          <a:p>
            <a:r>
              <a:rPr lang="en-US" altLang="ja-JP"/>
              <a:t>Fang-Pang Lin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7"/>
          <p:cNvGrpSpPr>
            <a:grpSpLocks/>
          </p:cNvGrpSpPr>
          <p:nvPr/>
        </p:nvGrpSpPr>
        <p:grpSpPr bwMode="auto">
          <a:xfrm>
            <a:off x="12700" y="3082925"/>
            <a:ext cx="3059113" cy="3560763"/>
            <a:chOff x="12354" y="3082321"/>
            <a:chExt cx="3059448" cy="3561389"/>
          </a:xfrm>
        </p:grpSpPr>
        <p:pic>
          <p:nvPicPr>
            <p:cNvPr id="3087" name="図 4" descr="img-Y020352-0001のコピー.jp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354" y="3082321"/>
              <a:ext cx="3059448" cy="3561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8" name="テキスト ボックス 16"/>
            <p:cNvSpPr txBox="1">
              <a:spLocks noChangeArrowheads="1"/>
            </p:cNvSpPr>
            <p:nvPr/>
          </p:nvSpPr>
          <p:spPr bwMode="auto">
            <a:xfrm>
              <a:off x="1000100" y="6072206"/>
              <a:ext cx="56938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1000">
                  <a:latin typeface="Calibri" pitchFamily="-112" charset="0"/>
                </a:rPr>
                <a:t>禁帯出</a:t>
              </a:r>
            </a:p>
          </p:txBody>
        </p:sp>
      </p:grpSp>
      <p:sp>
        <p:nvSpPr>
          <p:cNvPr id="3075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50"/>
          </a:xfrm>
        </p:spPr>
        <p:txBody>
          <a:bodyPr/>
          <a:lstStyle/>
          <a:p>
            <a:pPr eaLnBrk="1" hangingPunct="1"/>
            <a:r>
              <a:rPr lang="en-US" altLang="ja-JP" sz="3600">
                <a:cs typeface="ＭＳ Ｐゴシック" pitchFamily="-112" charset="-128"/>
              </a:rPr>
              <a:t>Tera-scale Volume data</a:t>
            </a:r>
            <a:endParaRPr lang="ja-JP" altLang="en-US" sz="3600">
              <a:cs typeface="ＭＳ Ｐゴシック" pitchFamily="-112" charset="-128"/>
            </a:endParaRPr>
          </a:p>
        </p:txBody>
      </p:sp>
      <p:sp>
        <p:nvSpPr>
          <p:cNvPr id="3076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928688"/>
            <a:ext cx="8229600" cy="5197475"/>
          </a:xfrm>
        </p:spPr>
        <p:txBody>
          <a:bodyPr/>
          <a:lstStyle/>
          <a:p>
            <a:pPr eaLnBrk="1" hangingPunct="1"/>
            <a:r>
              <a:rPr lang="en-US" altLang="ja-JP">
                <a:cs typeface="ＭＳ Ｐゴシック" pitchFamily="-112" charset="-128"/>
              </a:rPr>
              <a:t>Unstructured Hexahedron Mesh</a:t>
            </a:r>
          </a:p>
          <a:p>
            <a:pPr lvl="1" eaLnBrk="1" hangingPunct="1"/>
            <a:r>
              <a:rPr lang="en-US" altLang="ja-JP"/>
              <a:t>72million mesh</a:t>
            </a:r>
          </a:p>
          <a:p>
            <a:pPr lvl="1" eaLnBrk="1" hangingPunct="1"/>
            <a:r>
              <a:rPr lang="en-US" altLang="ja-JP"/>
              <a:t>Result data set: 4.2GByte/1step</a:t>
            </a:r>
          </a:p>
          <a:p>
            <a:pPr lvl="1" eaLnBrk="1" hangingPunct="1"/>
            <a:endParaRPr lang="ja-JP" altLang="en-US"/>
          </a:p>
        </p:txBody>
      </p:sp>
      <p:pic>
        <p:nvPicPr>
          <p:cNvPr id="3077" name="図 3" descr="AVE_132000_sc_XYZ_magV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27550" y="3368675"/>
            <a:ext cx="4616450" cy="327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フリーフォーム 6"/>
          <p:cNvSpPr/>
          <p:nvPr/>
        </p:nvSpPr>
        <p:spPr>
          <a:xfrm>
            <a:off x="450850" y="4371975"/>
            <a:ext cx="1487488" cy="1952625"/>
          </a:xfrm>
          <a:custGeom>
            <a:avLst/>
            <a:gdLst>
              <a:gd name="connsiteX0" fmla="*/ 1482436 w 1488697"/>
              <a:gd name="connsiteY0" fmla="*/ 1953491 h 1953491"/>
              <a:gd name="connsiteX1" fmla="*/ 1468581 w 1488697"/>
              <a:gd name="connsiteY1" fmla="*/ 1745672 h 1953491"/>
              <a:gd name="connsiteX2" fmla="*/ 1454727 w 1488697"/>
              <a:gd name="connsiteY2" fmla="*/ 1690254 h 1953491"/>
              <a:gd name="connsiteX3" fmla="*/ 1427018 w 1488697"/>
              <a:gd name="connsiteY3" fmla="*/ 1607127 h 1953491"/>
              <a:gd name="connsiteX4" fmla="*/ 1440872 w 1488697"/>
              <a:gd name="connsiteY4" fmla="*/ 1260763 h 1953491"/>
              <a:gd name="connsiteX5" fmla="*/ 1454727 w 1488697"/>
              <a:gd name="connsiteY5" fmla="*/ 1205345 h 1953491"/>
              <a:gd name="connsiteX6" fmla="*/ 1482436 w 1488697"/>
              <a:gd name="connsiteY6" fmla="*/ 1066800 h 1953491"/>
              <a:gd name="connsiteX7" fmla="*/ 1468581 w 1488697"/>
              <a:gd name="connsiteY7" fmla="*/ 526472 h 1953491"/>
              <a:gd name="connsiteX8" fmla="*/ 1454727 w 1488697"/>
              <a:gd name="connsiteY8" fmla="*/ 484909 h 1953491"/>
              <a:gd name="connsiteX9" fmla="*/ 1427018 w 1488697"/>
              <a:gd name="connsiteY9" fmla="*/ 443345 h 1953491"/>
              <a:gd name="connsiteX10" fmla="*/ 1399309 w 1488697"/>
              <a:gd name="connsiteY10" fmla="*/ 346363 h 1953491"/>
              <a:gd name="connsiteX11" fmla="*/ 1371600 w 1488697"/>
              <a:gd name="connsiteY11" fmla="*/ 263236 h 1953491"/>
              <a:gd name="connsiteX12" fmla="*/ 1302327 w 1488697"/>
              <a:gd name="connsiteY12" fmla="*/ 193963 h 1953491"/>
              <a:gd name="connsiteX13" fmla="*/ 1260763 w 1488697"/>
              <a:gd name="connsiteY13" fmla="*/ 152400 h 1953491"/>
              <a:gd name="connsiteX14" fmla="*/ 1219200 w 1488697"/>
              <a:gd name="connsiteY14" fmla="*/ 124691 h 1953491"/>
              <a:gd name="connsiteX15" fmla="*/ 1149927 w 1488697"/>
              <a:gd name="connsiteY15" fmla="*/ 41563 h 1953491"/>
              <a:gd name="connsiteX16" fmla="*/ 1066800 w 1488697"/>
              <a:gd name="connsiteY16" fmla="*/ 13854 h 1953491"/>
              <a:gd name="connsiteX17" fmla="*/ 1025236 w 1488697"/>
              <a:gd name="connsiteY17" fmla="*/ 0 h 1953491"/>
              <a:gd name="connsiteX18" fmla="*/ 637309 w 1488697"/>
              <a:gd name="connsiteY18" fmla="*/ 13854 h 1953491"/>
              <a:gd name="connsiteX19" fmla="*/ 554181 w 1488697"/>
              <a:gd name="connsiteY19" fmla="*/ 55418 h 1953491"/>
              <a:gd name="connsiteX20" fmla="*/ 512618 w 1488697"/>
              <a:gd name="connsiteY20" fmla="*/ 69272 h 1953491"/>
              <a:gd name="connsiteX21" fmla="*/ 471054 w 1488697"/>
              <a:gd name="connsiteY21" fmla="*/ 110836 h 1953491"/>
              <a:gd name="connsiteX22" fmla="*/ 429490 w 1488697"/>
              <a:gd name="connsiteY22" fmla="*/ 124691 h 1953491"/>
              <a:gd name="connsiteX23" fmla="*/ 401781 w 1488697"/>
              <a:gd name="connsiteY23" fmla="*/ 166254 h 1953491"/>
              <a:gd name="connsiteX24" fmla="*/ 387927 w 1488697"/>
              <a:gd name="connsiteY24" fmla="*/ 207818 h 1953491"/>
              <a:gd name="connsiteX25" fmla="*/ 374072 w 1488697"/>
              <a:gd name="connsiteY25" fmla="*/ 263236 h 1953491"/>
              <a:gd name="connsiteX26" fmla="*/ 304800 w 1488697"/>
              <a:gd name="connsiteY26" fmla="*/ 249381 h 1953491"/>
              <a:gd name="connsiteX27" fmla="*/ 277090 w 1488697"/>
              <a:gd name="connsiteY27" fmla="*/ 221672 h 1953491"/>
              <a:gd name="connsiteX28" fmla="*/ 13854 w 1488697"/>
              <a:gd name="connsiteY28" fmla="*/ 180109 h 1953491"/>
              <a:gd name="connsiteX29" fmla="*/ 0 w 1488697"/>
              <a:gd name="connsiteY29" fmla="*/ 166254 h 195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488697" h="1953491">
                <a:moveTo>
                  <a:pt x="1482436" y="1953491"/>
                </a:moveTo>
                <a:cubicBezTo>
                  <a:pt x="1477818" y="1884218"/>
                  <a:pt x="1475849" y="1814717"/>
                  <a:pt x="1468581" y="1745672"/>
                </a:cubicBezTo>
                <a:cubicBezTo>
                  <a:pt x="1466588" y="1726735"/>
                  <a:pt x="1460198" y="1708492"/>
                  <a:pt x="1454727" y="1690254"/>
                </a:cubicBezTo>
                <a:cubicBezTo>
                  <a:pt x="1446334" y="1662278"/>
                  <a:pt x="1427018" y="1607127"/>
                  <a:pt x="1427018" y="1607127"/>
                </a:cubicBezTo>
                <a:cubicBezTo>
                  <a:pt x="1431636" y="1491672"/>
                  <a:pt x="1432922" y="1376036"/>
                  <a:pt x="1440872" y="1260763"/>
                </a:cubicBezTo>
                <a:cubicBezTo>
                  <a:pt x="1442182" y="1241767"/>
                  <a:pt x="1450993" y="1224016"/>
                  <a:pt x="1454727" y="1205345"/>
                </a:cubicBezTo>
                <a:cubicBezTo>
                  <a:pt x="1488697" y="1035496"/>
                  <a:pt x="1450254" y="1195522"/>
                  <a:pt x="1482436" y="1066800"/>
                </a:cubicBezTo>
                <a:cubicBezTo>
                  <a:pt x="1477818" y="886691"/>
                  <a:pt x="1477151" y="706437"/>
                  <a:pt x="1468581" y="526472"/>
                </a:cubicBezTo>
                <a:cubicBezTo>
                  <a:pt x="1467886" y="511885"/>
                  <a:pt x="1461258" y="497971"/>
                  <a:pt x="1454727" y="484909"/>
                </a:cubicBezTo>
                <a:cubicBezTo>
                  <a:pt x="1447280" y="470016"/>
                  <a:pt x="1434465" y="458238"/>
                  <a:pt x="1427018" y="443345"/>
                </a:cubicBezTo>
                <a:cubicBezTo>
                  <a:pt x="1415375" y="420060"/>
                  <a:pt x="1405969" y="368565"/>
                  <a:pt x="1399309" y="346363"/>
                </a:cubicBezTo>
                <a:cubicBezTo>
                  <a:pt x="1390916" y="318387"/>
                  <a:pt x="1392253" y="283889"/>
                  <a:pt x="1371600" y="263236"/>
                </a:cubicBezTo>
                <a:lnTo>
                  <a:pt x="1302327" y="193963"/>
                </a:lnTo>
                <a:cubicBezTo>
                  <a:pt x="1288472" y="180109"/>
                  <a:pt x="1277065" y="163268"/>
                  <a:pt x="1260763" y="152400"/>
                </a:cubicBezTo>
                <a:lnTo>
                  <a:pt x="1219200" y="124691"/>
                </a:lnTo>
                <a:cubicBezTo>
                  <a:pt x="1201954" y="98823"/>
                  <a:pt x="1178162" y="57249"/>
                  <a:pt x="1149927" y="41563"/>
                </a:cubicBezTo>
                <a:cubicBezTo>
                  <a:pt x="1124395" y="27378"/>
                  <a:pt x="1094509" y="23090"/>
                  <a:pt x="1066800" y="13854"/>
                </a:cubicBezTo>
                <a:lnTo>
                  <a:pt x="1025236" y="0"/>
                </a:lnTo>
                <a:cubicBezTo>
                  <a:pt x="895927" y="4618"/>
                  <a:pt x="766432" y="5524"/>
                  <a:pt x="637309" y="13854"/>
                </a:cubicBezTo>
                <a:cubicBezTo>
                  <a:pt x="597327" y="16433"/>
                  <a:pt x="588082" y="38468"/>
                  <a:pt x="554181" y="55418"/>
                </a:cubicBezTo>
                <a:cubicBezTo>
                  <a:pt x="541119" y="61949"/>
                  <a:pt x="526472" y="64654"/>
                  <a:pt x="512618" y="69272"/>
                </a:cubicBezTo>
                <a:cubicBezTo>
                  <a:pt x="498763" y="83127"/>
                  <a:pt x="487357" y="99967"/>
                  <a:pt x="471054" y="110836"/>
                </a:cubicBezTo>
                <a:cubicBezTo>
                  <a:pt x="458903" y="118937"/>
                  <a:pt x="440894" y="115568"/>
                  <a:pt x="429490" y="124691"/>
                </a:cubicBezTo>
                <a:cubicBezTo>
                  <a:pt x="416488" y="135093"/>
                  <a:pt x="411017" y="152400"/>
                  <a:pt x="401781" y="166254"/>
                </a:cubicBezTo>
                <a:cubicBezTo>
                  <a:pt x="397163" y="180109"/>
                  <a:pt x="391939" y="193776"/>
                  <a:pt x="387927" y="207818"/>
                </a:cubicBezTo>
                <a:cubicBezTo>
                  <a:pt x="382696" y="226127"/>
                  <a:pt x="391103" y="254721"/>
                  <a:pt x="374072" y="263236"/>
                </a:cubicBezTo>
                <a:cubicBezTo>
                  <a:pt x="353010" y="273767"/>
                  <a:pt x="327891" y="253999"/>
                  <a:pt x="304800" y="249381"/>
                </a:cubicBezTo>
                <a:cubicBezTo>
                  <a:pt x="295563" y="240145"/>
                  <a:pt x="289954" y="223942"/>
                  <a:pt x="277090" y="221672"/>
                </a:cubicBezTo>
                <a:cubicBezTo>
                  <a:pt x="82725" y="187373"/>
                  <a:pt x="121237" y="244540"/>
                  <a:pt x="13854" y="180109"/>
                </a:cubicBezTo>
                <a:cubicBezTo>
                  <a:pt x="8254" y="176749"/>
                  <a:pt x="4618" y="170872"/>
                  <a:pt x="0" y="166254"/>
                </a:cubicBezTo>
              </a:path>
            </a:pathLst>
          </a:custGeom>
          <a:ln w="381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ja-JP" altLang="en-US">
              <a:cs typeface="ＭＳ Ｐゴシック" pitchFamily="-112" charset="-128"/>
            </a:endParaRPr>
          </a:p>
        </p:txBody>
      </p:sp>
      <p:sp>
        <p:nvSpPr>
          <p:cNvPr id="3079" name="テキスト ボックス 7"/>
          <p:cNvSpPr txBox="1">
            <a:spLocks noChangeArrowheads="1"/>
          </p:cNvSpPr>
          <p:nvPr/>
        </p:nvSpPr>
        <p:spPr bwMode="auto">
          <a:xfrm>
            <a:off x="1714500" y="6286500"/>
            <a:ext cx="5000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latin typeface="Calibri" pitchFamily="-112" charset="0"/>
              </a:rPr>
              <a:t>AIR</a:t>
            </a:r>
            <a:endParaRPr lang="ja-JP" altLang="en-US">
              <a:latin typeface="Calibri" pitchFamily="-112" charset="0"/>
            </a:endParaRPr>
          </a:p>
        </p:txBody>
      </p:sp>
      <p:sp>
        <p:nvSpPr>
          <p:cNvPr id="3080" name="テキスト ボックス 8"/>
          <p:cNvSpPr txBox="1">
            <a:spLocks noChangeArrowheads="1"/>
          </p:cNvSpPr>
          <p:nvPr/>
        </p:nvSpPr>
        <p:spPr bwMode="auto">
          <a:xfrm>
            <a:off x="584200" y="2786063"/>
            <a:ext cx="1892300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latin typeface="Calibri" pitchFamily="-112" charset="0"/>
              </a:rPr>
              <a:t>Human vocal tube</a:t>
            </a:r>
            <a:endParaRPr lang="ja-JP" altLang="en-US">
              <a:latin typeface="Calibri" pitchFamily="-112" charset="0"/>
            </a:endParaRPr>
          </a:p>
        </p:txBody>
      </p:sp>
      <p:sp>
        <p:nvSpPr>
          <p:cNvPr id="3081" name="テキスト ボックス 9"/>
          <p:cNvSpPr txBox="1">
            <a:spLocks noChangeArrowheads="1"/>
          </p:cNvSpPr>
          <p:nvPr/>
        </p:nvSpPr>
        <p:spPr bwMode="auto">
          <a:xfrm>
            <a:off x="6073775" y="2786063"/>
            <a:ext cx="2239963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latin typeface="Calibri" pitchFamily="-112" charset="0"/>
              </a:rPr>
              <a:t>CFD Simulation Result</a:t>
            </a:r>
            <a:endParaRPr lang="ja-JP" altLang="en-US">
              <a:latin typeface="Calibri" pitchFamily="-112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2857500" y="2786063"/>
            <a:ext cx="2357438" cy="2928937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r>
              <a:rPr lang="en-US" altLang="ja-JP" sz="1600" b="1">
                <a:solidFill>
                  <a:srgbClr val="000000"/>
                </a:solidFill>
                <a:cs typeface="ＭＳ Ｐゴシック" pitchFamily="-112" charset="-128"/>
              </a:rPr>
              <a:t>Calculation condition</a:t>
            </a:r>
          </a:p>
          <a:p>
            <a:endParaRPr lang="en-US" altLang="ja-JP" sz="1600" b="1">
              <a:solidFill>
                <a:srgbClr val="000000"/>
              </a:solidFill>
              <a:cs typeface="ＭＳ Ｐゴシック" pitchFamily="-112" charset="-128"/>
            </a:endParaRPr>
          </a:p>
          <a:p>
            <a:r>
              <a:rPr lang="en-US" altLang="ja-JP" sz="1600" b="1">
                <a:solidFill>
                  <a:srgbClr val="000000"/>
                </a:solidFill>
                <a:cs typeface="ＭＳ Ｐゴシック" pitchFamily="-112" charset="-128"/>
              </a:rPr>
              <a:t>T2K</a:t>
            </a:r>
          </a:p>
          <a:p>
            <a:r>
              <a:rPr lang="en-US" altLang="ja-JP" sz="1600">
                <a:solidFill>
                  <a:srgbClr val="000000"/>
                </a:solidFill>
                <a:cs typeface="ＭＳ Ｐゴシック" pitchFamily="-112" charset="-128"/>
              </a:rPr>
              <a:t>64 nodes via Myrinet 10G</a:t>
            </a:r>
          </a:p>
          <a:p>
            <a:r>
              <a:rPr lang="en-US" altLang="ja-JP" sz="1600">
                <a:solidFill>
                  <a:srgbClr val="000000"/>
                </a:solidFill>
                <a:cs typeface="ＭＳ Ｐゴシック" pitchFamily="-112" charset="-128"/>
              </a:rPr>
              <a:t> (Quad- core Opteron x 4)</a:t>
            </a:r>
          </a:p>
          <a:p>
            <a:r>
              <a:rPr lang="en-US" altLang="ja-JP" sz="1600">
                <a:solidFill>
                  <a:srgbClr val="000000"/>
                </a:solidFill>
                <a:cs typeface="ＭＳ Ｐゴシック" pitchFamily="-112" charset="-128"/>
              </a:rPr>
              <a:t> Total 1024 cores</a:t>
            </a:r>
          </a:p>
          <a:p>
            <a:endParaRPr lang="en-US" altLang="ja-JP" sz="1600">
              <a:solidFill>
                <a:srgbClr val="000000"/>
              </a:solidFill>
              <a:cs typeface="ＭＳ Ｐゴシック" pitchFamily="-112" charset="-128"/>
            </a:endParaRPr>
          </a:p>
          <a:p>
            <a:endParaRPr lang="en-US" altLang="ja-JP" sz="1600">
              <a:solidFill>
                <a:srgbClr val="000000"/>
              </a:solidFill>
              <a:cs typeface="ＭＳ Ｐゴシック" pitchFamily="-112" charset="-128"/>
            </a:endParaRPr>
          </a:p>
          <a:p>
            <a:r>
              <a:rPr lang="en-US" altLang="ja-JP" sz="1600" b="1">
                <a:solidFill>
                  <a:srgbClr val="000000"/>
                </a:solidFill>
                <a:cs typeface="ＭＳ Ｐゴシック" pitchFamily="-112" charset="-128"/>
              </a:rPr>
              <a:t>SX9</a:t>
            </a:r>
          </a:p>
          <a:p>
            <a:r>
              <a:rPr lang="en-US" altLang="ja-JP" sz="1600">
                <a:solidFill>
                  <a:srgbClr val="000000"/>
                </a:solidFill>
                <a:cs typeface="ＭＳ Ｐゴシック" pitchFamily="-112" charset="-128"/>
              </a:rPr>
              <a:t>4 nodes via IXS 16.4G</a:t>
            </a:r>
          </a:p>
          <a:p>
            <a:r>
              <a:rPr lang="en-US" altLang="ja-JP" sz="1600">
                <a:solidFill>
                  <a:srgbClr val="000000"/>
                </a:solidFill>
                <a:cs typeface="ＭＳ Ｐゴシック" pitchFamily="-112" charset="-128"/>
              </a:rPr>
              <a:t>Total 64 CPUs</a:t>
            </a:r>
            <a:endParaRPr lang="ja-JP" altLang="en-US" sz="1600">
              <a:solidFill>
                <a:srgbClr val="000000"/>
              </a:solidFill>
              <a:cs typeface="ＭＳ Ｐゴシック" pitchFamily="-112" charset="-128"/>
            </a:endParaRPr>
          </a:p>
        </p:txBody>
      </p:sp>
      <p:sp>
        <p:nvSpPr>
          <p:cNvPr id="3083" name="テキスト ボックス 11"/>
          <p:cNvSpPr txBox="1">
            <a:spLocks noChangeArrowheads="1"/>
          </p:cNvSpPr>
          <p:nvPr/>
        </p:nvSpPr>
        <p:spPr bwMode="auto">
          <a:xfrm rot="5400000">
            <a:off x="3657600" y="4300538"/>
            <a:ext cx="41433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3600">
                <a:latin typeface="Calibri" pitchFamily="-112" charset="0"/>
              </a:rPr>
              <a:t>=</a:t>
            </a:r>
            <a:endParaRPr lang="ja-JP" altLang="en-US" sz="3600">
              <a:latin typeface="Calibri" pitchFamily="-112" charset="0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285750" y="4143375"/>
            <a:ext cx="1214438" cy="642938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ja-JP" altLang="en-US">
              <a:solidFill>
                <a:srgbClr val="000000"/>
              </a:solidFill>
              <a:cs typeface="ＭＳ Ｐゴシック" pitchFamily="-112" charset="-128"/>
            </a:endParaRPr>
          </a:p>
        </p:txBody>
      </p:sp>
      <p:cxnSp>
        <p:nvCxnSpPr>
          <p:cNvPr id="15" name="直線矢印コネクタ 14"/>
          <p:cNvCxnSpPr>
            <a:stCxn id="13" idx="0"/>
          </p:cNvCxnSpPr>
          <p:nvPr/>
        </p:nvCxnSpPr>
        <p:spPr>
          <a:xfrm rot="5400000" flipH="1" flipV="1">
            <a:off x="1053306" y="3553619"/>
            <a:ext cx="428625" cy="7508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6" name="テキスト ボックス 15"/>
          <p:cNvSpPr txBox="1">
            <a:spLocks noChangeArrowheads="1"/>
          </p:cNvSpPr>
          <p:nvPr/>
        </p:nvSpPr>
        <p:spPr bwMode="auto">
          <a:xfrm>
            <a:off x="1143000" y="3357563"/>
            <a:ext cx="15890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>
                <a:latin typeface="Calibri" pitchFamily="-112" charset="0"/>
              </a:rPr>
              <a:t>Simulated area</a:t>
            </a:r>
            <a:endParaRPr lang="ja-JP" altLang="en-US">
              <a:latin typeface="Calibri" pitchFamily="-11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線矢印コネクタ 80"/>
          <p:cNvCxnSpPr/>
          <p:nvPr/>
        </p:nvCxnSpPr>
        <p:spPr>
          <a:xfrm>
            <a:off x="2707676" y="5391818"/>
            <a:ext cx="330834" cy="739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/>
          <p:nvPr/>
        </p:nvCxnSpPr>
        <p:spPr>
          <a:xfrm flipV="1">
            <a:off x="2857488" y="4600527"/>
            <a:ext cx="285752" cy="7143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0" y="357166"/>
            <a:ext cx="9144000" cy="6429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kumimoji="1" lang="en-US" altLang="ja-JP" sz="2000" b="1" dirty="0" smtClean="0">
                <a:latin typeface="Arial" pitchFamily="34" charset="0"/>
                <a:cs typeface="Arial" pitchFamily="34" charset="0"/>
              </a:rPr>
              <a:t>Uncompressed HDTV on Tiled Display Wall  </a:t>
            </a:r>
          </a:p>
          <a:p>
            <a:r>
              <a:rPr kumimoji="1" lang="en-US" altLang="ja-JP" sz="2000" b="1" dirty="0" smtClean="0">
                <a:latin typeface="Arial" pitchFamily="34" charset="0"/>
                <a:cs typeface="Arial" pitchFamily="34" charset="0"/>
              </a:rPr>
              <a:t>and</a:t>
            </a:r>
            <a:r>
              <a:rPr lang="en-US" altLang="ja-JP" sz="2000" b="1" dirty="0" smtClean="0">
                <a:latin typeface="Arial" pitchFamily="34" charset="0"/>
                <a:cs typeface="Arial" pitchFamily="34" charset="0"/>
              </a:rPr>
              <a:t> 10-Gbps High-Accuracy Distributed Network Monitoring</a:t>
            </a:r>
            <a:endParaRPr kumimoji="1" lang="ja-JP" alt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32" y="1071546"/>
            <a:ext cx="9144000" cy="6429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1600" b="1" dirty="0" smtClean="0">
                <a:latin typeface="Arial" pitchFamily="34" charset="0"/>
                <a:cs typeface="Arial" pitchFamily="34" charset="0"/>
              </a:rPr>
              <a:t>NTT Network Innovation Laboratories</a:t>
            </a:r>
          </a:p>
          <a:p>
            <a:pPr algn="ctr"/>
            <a:r>
              <a:rPr lang="en-US" altLang="ja-JP" sz="1600" b="1" dirty="0" err="1" smtClean="0">
                <a:latin typeface="Arial" pitchFamily="34" charset="0"/>
                <a:cs typeface="Arial" pitchFamily="34" charset="0"/>
              </a:rPr>
              <a:t>Cybermedia</a:t>
            </a:r>
            <a:r>
              <a:rPr lang="en-US" altLang="ja-JP" sz="1600" b="1" dirty="0" smtClean="0">
                <a:latin typeface="Arial" pitchFamily="34" charset="0"/>
                <a:cs typeface="Arial" pitchFamily="34" charset="0"/>
              </a:rPr>
              <a:t> Center, Osaka University</a:t>
            </a:r>
            <a:endParaRPr kumimoji="1" lang="ja-JP" alt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14282" y="1714488"/>
            <a:ext cx="4214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Uncompressed HDTV on Tiled Display Wall: </a:t>
            </a:r>
            <a:endParaRPr kumimoji="1" lang="ja-JP" altLang="en-US" sz="14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C:\Users\kawano\Desktop\OU-log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450" y="6307477"/>
            <a:ext cx="527271" cy="511195"/>
          </a:xfrm>
          <a:prstGeom prst="rect">
            <a:avLst/>
          </a:prstGeom>
          <a:noFill/>
        </p:spPr>
      </p:pic>
      <p:sp>
        <p:nvSpPr>
          <p:cNvPr id="11" name="テキスト ボックス 10"/>
          <p:cNvSpPr txBox="1"/>
          <p:nvPr/>
        </p:nvSpPr>
        <p:spPr>
          <a:xfrm>
            <a:off x="4572032" y="1714488"/>
            <a:ext cx="4571968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en-US" sz="1400" dirty="0" smtClean="0">
                <a:solidFill>
                  <a:srgbClr val="00B0F0"/>
                </a:solidFill>
                <a:latin typeface="Arial" charset="0"/>
                <a:cs typeface="Arial" charset="0"/>
              </a:rPr>
              <a:t>10-Gbps High-Accuracy Distributed Network Monitoring:</a:t>
            </a:r>
            <a:endParaRPr kumimoji="1" lang="ja-JP" altLang="en-US" sz="1400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285720" y="2000240"/>
            <a:ext cx="4071966" cy="1714512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en-US" altLang="ja-JP" sz="1100" dirty="0" smtClean="0">
                <a:latin typeface="Arial" pitchFamily="34" charset="0"/>
                <a:cs typeface="Arial" pitchFamily="34" charset="0"/>
              </a:rPr>
              <a:t>Osaka University and NTT have developed an uncompressed HDTV streaming system for a tiled display wall.  The system can receive HDTV streams from the NTT </a:t>
            </a:r>
            <a:r>
              <a:rPr lang="en-US" altLang="ja-JP" sz="1100" dirty="0" err="1" smtClean="0">
                <a:latin typeface="Arial" pitchFamily="34" charset="0"/>
                <a:cs typeface="Arial" pitchFamily="34" charset="0"/>
              </a:rPr>
              <a:t>i-Visto</a:t>
            </a:r>
            <a:r>
              <a:rPr lang="en-US" altLang="ja-JP" sz="1100" dirty="0" smtClean="0">
                <a:latin typeface="Arial" pitchFamily="34" charset="0"/>
                <a:cs typeface="Arial" pitchFamily="34" charset="0"/>
              </a:rPr>
              <a:t> system.</a:t>
            </a:r>
          </a:p>
          <a:p>
            <a:pPr algn="just"/>
            <a:endParaRPr lang="en-US" altLang="ja-JP" sz="1100" b="1" u="sng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altLang="ja-JP" sz="1100" dirty="0" smtClean="0">
                <a:latin typeface="Arial" pitchFamily="34" charset="0"/>
                <a:cs typeface="Arial" pitchFamily="34" charset="0"/>
              </a:rPr>
              <a:t>NTT has also developed a protocol converter, which enables interoperation between i-Visto and iHD1500 developed by the University of Washington.</a:t>
            </a:r>
          </a:p>
          <a:p>
            <a:pPr algn="just"/>
            <a:endParaRPr lang="en-US" altLang="ja-JP" sz="11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altLang="ja-JP" sz="1100" dirty="0" smtClean="0">
                <a:latin typeface="Arial" pitchFamily="34" charset="0"/>
                <a:cs typeface="Arial" pitchFamily="34" charset="0"/>
              </a:rPr>
              <a:t>NTT promotes standardization of the protocol to facilitate the wide-ranging use of uncompressed HDTV transmission.</a:t>
            </a:r>
          </a:p>
        </p:txBody>
      </p:sp>
      <p:sp>
        <p:nvSpPr>
          <p:cNvPr id="14" name="正方形/長方形 13"/>
          <p:cNvSpPr/>
          <p:nvPr/>
        </p:nvSpPr>
        <p:spPr>
          <a:xfrm>
            <a:off x="4643438" y="2000240"/>
            <a:ext cx="4286280" cy="1785950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just"/>
            <a:r>
              <a:rPr lang="en-US" sz="1100" dirty="0" smtClean="0">
                <a:latin typeface="Arial" pitchFamily="34" charset="0"/>
                <a:cs typeface="Arial" pitchFamily="34" charset="0"/>
              </a:rPr>
              <a:t>NTT has developed a 10Gbps network interface card with high- accuracy traffic-measurement capabilities, which enables distributed network monitoring systems using an application-coexistent monitoring scheme.</a:t>
            </a:r>
            <a:r>
              <a:rPr lang="ja-JP" altLang="en-US" sz="1100" dirty="0" smtClean="0">
                <a:latin typeface="Arial" pitchFamily="34" charset="0"/>
                <a:cs typeface="Arial" pitchFamily="34" charset="0"/>
              </a:rPr>
              <a:t>　</a:t>
            </a:r>
            <a:endParaRPr lang="en-US" altLang="ja-JP" sz="1100" b="1" u="sng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n-US" altLang="ja-JP" sz="1100" b="1" u="sng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1100" dirty="0" smtClean="0">
                <a:latin typeface="Arial" pitchFamily="34" charset="0"/>
                <a:cs typeface="Arial" pitchFamily="34" charset="0"/>
              </a:rPr>
              <a:t>In this booth, we demonstrate the measurement of traffic 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burstiness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 and delays using 100-ns fine-resolution packet time-stamps appended to i-Visto streams. The characteristic differences are shown on two different networks from Japan to the United States using deployed systems in Seattle and Austin. </a:t>
            </a:r>
            <a:endParaRPr lang="en-US" altLang="ja-JP" sz="11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429388" y="6357958"/>
            <a:ext cx="2714612" cy="50004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>
              <a:buNone/>
            </a:pPr>
            <a:r>
              <a:rPr lang="en-US" altLang="ja-JP" sz="1000" dirty="0" smtClean="0"/>
              <a:t>Contact: NTT Network Innovation Laboratories</a:t>
            </a:r>
          </a:p>
          <a:p>
            <a:pPr>
              <a:buNone/>
            </a:pPr>
            <a:r>
              <a:rPr lang="en-US" altLang="ja-JP" sz="1000" dirty="0" smtClean="0"/>
              <a:t>E-mail: sc08@lab.ntt.co.jp</a:t>
            </a:r>
          </a:p>
        </p:txBody>
      </p:sp>
      <p:pic>
        <p:nvPicPr>
          <p:cNvPr id="25" name="Picture 14" descr="world02_cl0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31019" y="4038618"/>
            <a:ext cx="2263789" cy="1819274"/>
          </a:xfrm>
          <a:prstGeom prst="rect">
            <a:avLst/>
          </a:prstGeom>
          <a:noFill/>
        </p:spPr>
      </p:pic>
      <p:pic>
        <p:nvPicPr>
          <p:cNvPr id="33" name="Picture 16" descr="map02_cl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84168" y="4229118"/>
            <a:ext cx="1372188" cy="1557336"/>
          </a:xfrm>
          <a:prstGeom prst="rect">
            <a:avLst/>
          </a:prstGeom>
          <a:noFill/>
        </p:spPr>
      </p:pic>
      <p:sp>
        <p:nvSpPr>
          <p:cNvPr id="34" name="Text Box 22"/>
          <p:cNvSpPr txBox="1">
            <a:spLocks noChangeArrowheads="1"/>
          </p:cNvSpPr>
          <p:nvPr/>
        </p:nvSpPr>
        <p:spPr bwMode="auto">
          <a:xfrm>
            <a:off x="4896206" y="5126926"/>
            <a:ext cx="405043" cy="19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8000" tIns="18000" rIns="18000" bIns="18000">
            <a:spAutoFit/>
          </a:bodyPr>
          <a:lstStyle/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Osaka</a:t>
            </a:r>
            <a:endParaRPr lang="en-US" altLang="ja-JP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 Box 20"/>
          <p:cNvSpPr txBox="1">
            <a:spLocks noChangeArrowheads="1"/>
          </p:cNvSpPr>
          <p:nvPr/>
        </p:nvSpPr>
        <p:spPr bwMode="auto">
          <a:xfrm>
            <a:off x="7918702" y="5325174"/>
            <a:ext cx="390616" cy="19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8000" tIns="18000" rIns="18000" bIns="18000">
            <a:spAutoFit/>
          </a:bodyPr>
          <a:lstStyle/>
          <a:p>
            <a:pPr algn="ctr"/>
            <a:r>
              <a:rPr lang="en-US" altLang="ja-JP" sz="1000" dirty="0">
                <a:latin typeface="Arial" pitchFamily="34" charset="0"/>
                <a:cs typeface="Arial" pitchFamily="34" charset="0"/>
              </a:rPr>
              <a:t>Austin</a:t>
            </a:r>
          </a:p>
        </p:txBody>
      </p:sp>
      <p:sp>
        <p:nvSpPr>
          <p:cNvPr id="39" name="Text Box 21"/>
          <p:cNvSpPr txBox="1">
            <a:spLocks noChangeArrowheads="1"/>
          </p:cNvSpPr>
          <p:nvPr/>
        </p:nvSpPr>
        <p:spPr bwMode="auto">
          <a:xfrm>
            <a:off x="7068794" y="4840305"/>
            <a:ext cx="432294" cy="19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8000" tIns="18000" rIns="18000" bIns="18000">
            <a:spAutoFit/>
          </a:bodyPr>
          <a:lstStyle/>
          <a:p>
            <a:pPr algn="ctr"/>
            <a:r>
              <a:rPr lang="en-US" altLang="ja-JP" sz="1000" dirty="0">
                <a:latin typeface="Arial" pitchFamily="34" charset="0"/>
                <a:cs typeface="Arial" pitchFamily="34" charset="0"/>
              </a:rPr>
              <a:t>Seattle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6215074" y="3786191"/>
            <a:ext cx="346074" cy="285752"/>
            <a:chOff x="1111" y="1152"/>
            <a:chExt cx="590" cy="452"/>
          </a:xfrm>
        </p:grpSpPr>
        <p:pic>
          <p:nvPicPr>
            <p:cNvPr id="42" name="Picture 2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78" y="1152"/>
              <a:ext cx="499" cy="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" name="AutoShape 38"/>
            <p:cNvSpPr>
              <a:spLocks noChangeArrowheads="1"/>
            </p:cNvSpPr>
            <p:nvPr/>
          </p:nvSpPr>
          <p:spPr bwMode="auto">
            <a:xfrm rot="15937321">
              <a:off x="1141" y="1417"/>
              <a:ext cx="153" cy="213"/>
            </a:xfrm>
            <a:prstGeom prst="lightningBol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ctr"/>
              <a:endParaRPr lang="ja-JP" altLang="ja-JP" sz="8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AutoShape 39"/>
            <p:cNvSpPr>
              <a:spLocks noChangeArrowheads="1"/>
            </p:cNvSpPr>
            <p:nvPr/>
          </p:nvSpPr>
          <p:spPr bwMode="auto">
            <a:xfrm rot="5662679" flipH="1">
              <a:off x="1542" y="1445"/>
              <a:ext cx="136" cy="182"/>
            </a:xfrm>
            <a:prstGeom prst="lightningBol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ja-JP" altLang="ja-JP" sz="8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5" name="Text Box 33"/>
          <p:cNvSpPr txBox="1">
            <a:spLocks noChangeArrowheads="1"/>
          </p:cNvSpPr>
          <p:nvPr/>
        </p:nvSpPr>
        <p:spPr bwMode="auto">
          <a:xfrm>
            <a:off x="6258839" y="4063779"/>
            <a:ext cx="305657" cy="19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8000" tIns="18000" rIns="18000" bIns="18000">
            <a:spAutoFit/>
          </a:bodyPr>
          <a:lstStyle/>
          <a:p>
            <a:pPr algn="ctr"/>
            <a:r>
              <a:rPr lang="en-US" altLang="ja-JP" sz="1000" dirty="0">
                <a:latin typeface="Arial" pitchFamily="34" charset="0"/>
                <a:cs typeface="Arial" pitchFamily="34" charset="0"/>
              </a:rPr>
              <a:t>GPS</a:t>
            </a:r>
          </a:p>
        </p:txBody>
      </p:sp>
      <p:sp>
        <p:nvSpPr>
          <p:cNvPr id="58" name="Text Box 56"/>
          <p:cNvSpPr txBox="1">
            <a:spLocks noChangeArrowheads="1"/>
          </p:cNvSpPr>
          <p:nvPr/>
        </p:nvSpPr>
        <p:spPr bwMode="auto">
          <a:xfrm>
            <a:off x="7089758" y="5245573"/>
            <a:ext cx="666332" cy="19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8000" tIns="18000" rIns="18000" bIns="18000">
            <a:spAutoFit/>
          </a:bodyPr>
          <a:lstStyle/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Los Angels</a:t>
            </a:r>
            <a:endParaRPr lang="en-US" altLang="ja-JP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Rectangle 14"/>
          <p:cNvSpPr>
            <a:spLocks noChangeArrowheads="1"/>
          </p:cNvSpPr>
          <p:nvPr/>
        </p:nvSpPr>
        <p:spPr bwMode="auto">
          <a:xfrm>
            <a:off x="6927868" y="5570553"/>
            <a:ext cx="215900" cy="1444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sz="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TS</a:t>
            </a:r>
          </a:p>
        </p:txBody>
      </p:sp>
      <p:sp>
        <p:nvSpPr>
          <p:cNvPr id="66" name="Text Box 89"/>
          <p:cNvSpPr txBox="1">
            <a:spLocks noChangeArrowheads="1"/>
          </p:cNvSpPr>
          <p:nvPr/>
        </p:nvSpPr>
        <p:spPr bwMode="auto">
          <a:xfrm>
            <a:off x="7215206" y="3929066"/>
            <a:ext cx="1597676" cy="19024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18000" tIns="18000" rIns="18000" bIns="18000">
            <a:spAutoFit/>
          </a:bodyPr>
          <a:lstStyle/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10-Gbps monitoring system</a:t>
            </a:r>
            <a:endParaRPr lang="en-US" altLang="ja-JP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Cloud"/>
          <p:cNvSpPr>
            <a:spLocks noChangeAspect="1" noEditPoints="1" noChangeArrowheads="1"/>
          </p:cNvSpPr>
          <p:nvPr/>
        </p:nvSpPr>
        <p:spPr bwMode="auto">
          <a:xfrm>
            <a:off x="1643042" y="4243336"/>
            <a:ext cx="1285884" cy="151565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ja-JP" sz="1000" dirty="0" smtClean="0"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ja-JP" sz="1000" dirty="0" smtClean="0"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直方体 75"/>
          <p:cNvSpPr/>
          <p:nvPr/>
        </p:nvSpPr>
        <p:spPr>
          <a:xfrm>
            <a:off x="928662" y="5386344"/>
            <a:ext cx="457752" cy="221805"/>
          </a:xfrm>
          <a:prstGeom prst="cub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7" name="Picture 3" descr="C:\Users\kawano\AppData\Local\Microsoft\Windows\Temporary Internet Files\Content.IE5\L04A1ACD\MCj04326370000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9995" y="5354851"/>
            <a:ext cx="404353" cy="369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8" name="直線矢印コネクタ 77"/>
          <p:cNvCxnSpPr/>
          <p:nvPr/>
        </p:nvCxnSpPr>
        <p:spPr>
          <a:xfrm flipV="1">
            <a:off x="714348" y="4529088"/>
            <a:ext cx="142876" cy="82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 flipV="1">
            <a:off x="689610" y="5517300"/>
            <a:ext cx="234315" cy="33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/>
          <p:nvPr/>
        </p:nvCxnSpPr>
        <p:spPr>
          <a:xfrm>
            <a:off x="3442871" y="5515864"/>
            <a:ext cx="279371" cy="57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>
            <a:stCxn id="76" idx="5"/>
          </p:cNvCxnSpPr>
          <p:nvPr/>
        </p:nvCxnSpPr>
        <p:spPr>
          <a:xfrm flipV="1">
            <a:off x="1386414" y="5394904"/>
            <a:ext cx="301416" cy="7461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>
            <a:off x="1448056" y="4503781"/>
            <a:ext cx="303877" cy="747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59"/>
          <p:cNvSpPr txBox="1">
            <a:spLocks noChangeArrowheads="1"/>
          </p:cNvSpPr>
          <p:nvPr/>
        </p:nvSpPr>
        <p:spPr bwMode="auto">
          <a:xfrm>
            <a:off x="857224" y="4600526"/>
            <a:ext cx="6046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i-Visto</a:t>
            </a:r>
          </a:p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by NTT</a:t>
            </a:r>
          </a:p>
        </p:txBody>
      </p:sp>
      <p:sp>
        <p:nvSpPr>
          <p:cNvPr id="86" name="テキスト ボックス 60"/>
          <p:cNvSpPr txBox="1">
            <a:spLocks noChangeArrowheads="1"/>
          </p:cNvSpPr>
          <p:nvPr/>
        </p:nvSpPr>
        <p:spPr bwMode="auto">
          <a:xfrm>
            <a:off x="285720" y="5629176"/>
            <a:ext cx="17859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iHD1500</a:t>
            </a:r>
            <a:br>
              <a:rPr lang="en-US" altLang="ja-JP" sz="1000" dirty="0" smtClean="0">
                <a:latin typeface="Arial" pitchFamily="34" charset="0"/>
                <a:cs typeface="Arial" pitchFamily="34" charset="0"/>
              </a:rPr>
            </a:br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by University of Washington</a:t>
            </a:r>
            <a:endParaRPr lang="en-US" altLang="ja-JP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テキスト ボックス 61"/>
          <p:cNvSpPr txBox="1">
            <a:spLocks noChangeArrowheads="1"/>
          </p:cNvSpPr>
          <p:nvPr/>
        </p:nvSpPr>
        <p:spPr bwMode="auto">
          <a:xfrm>
            <a:off x="2688989" y="5743534"/>
            <a:ext cx="8114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XG-2</a:t>
            </a:r>
          </a:p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by NTT-AT</a:t>
            </a:r>
            <a:endParaRPr lang="ja-JP" alt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テキスト ボックス 62"/>
          <p:cNvSpPr txBox="1">
            <a:spLocks noChangeArrowheads="1"/>
          </p:cNvSpPr>
          <p:nvPr/>
        </p:nvSpPr>
        <p:spPr bwMode="auto">
          <a:xfrm>
            <a:off x="3249690" y="4814840"/>
            <a:ext cx="110799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tiled display wall</a:t>
            </a:r>
          </a:p>
        </p:txBody>
      </p:sp>
      <p:sp>
        <p:nvSpPr>
          <p:cNvPr id="99" name="テキスト ボックス 61"/>
          <p:cNvSpPr txBox="1">
            <a:spLocks noChangeArrowheads="1"/>
          </p:cNvSpPr>
          <p:nvPr/>
        </p:nvSpPr>
        <p:spPr bwMode="auto">
          <a:xfrm>
            <a:off x="3730590" y="5743534"/>
            <a:ext cx="6270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HD-SDI</a:t>
            </a:r>
          </a:p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monitor</a:t>
            </a:r>
            <a:endParaRPr lang="ja-JP" alt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直方体 99"/>
          <p:cNvSpPr/>
          <p:nvPr/>
        </p:nvSpPr>
        <p:spPr>
          <a:xfrm>
            <a:off x="1950828" y="4990638"/>
            <a:ext cx="523864" cy="221805"/>
          </a:xfrm>
          <a:prstGeom prst="cub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テキスト ボックス 60"/>
          <p:cNvSpPr txBox="1">
            <a:spLocks noChangeArrowheads="1"/>
          </p:cNvSpPr>
          <p:nvPr/>
        </p:nvSpPr>
        <p:spPr bwMode="auto">
          <a:xfrm>
            <a:off x="1857356" y="5172030"/>
            <a:ext cx="71437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protocol</a:t>
            </a:r>
          </a:p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converter</a:t>
            </a:r>
            <a:endParaRPr lang="en-US" altLang="ja-JP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3" name="直線矢印コネクタ 102"/>
          <p:cNvCxnSpPr>
            <a:stCxn id="66" idx="2"/>
          </p:cNvCxnSpPr>
          <p:nvPr/>
        </p:nvCxnSpPr>
        <p:spPr>
          <a:xfrm rot="5400000">
            <a:off x="7652917" y="4215581"/>
            <a:ext cx="457403" cy="2648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直線矢印コネクタ 104"/>
          <p:cNvCxnSpPr>
            <a:stCxn id="66" idx="2"/>
          </p:cNvCxnSpPr>
          <p:nvPr/>
        </p:nvCxnSpPr>
        <p:spPr>
          <a:xfrm rot="16200000" flipH="1">
            <a:off x="7861101" y="4272249"/>
            <a:ext cx="738454" cy="4325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6" name="正方形/長方形 155"/>
          <p:cNvSpPr/>
          <p:nvPr/>
        </p:nvSpPr>
        <p:spPr>
          <a:xfrm>
            <a:off x="3585887" y="4431252"/>
            <a:ext cx="47426" cy="1897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57" name="正方形/長方形 156"/>
          <p:cNvSpPr/>
          <p:nvPr/>
        </p:nvSpPr>
        <p:spPr>
          <a:xfrm>
            <a:off x="4091769" y="4431252"/>
            <a:ext cx="47426" cy="1897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58" name="正方形/長方形 157"/>
          <p:cNvSpPr/>
          <p:nvPr/>
        </p:nvSpPr>
        <p:spPr>
          <a:xfrm>
            <a:off x="3411990" y="4620958"/>
            <a:ext cx="901102" cy="6323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59" name="正方形/長方形 158"/>
          <p:cNvSpPr/>
          <p:nvPr/>
        </p:nvSpPr>
        <p:spPr>
          <a:xfrm>
            <a:off x="3348755" y="3814708"/>
            <a:ext cx="1027573" cy="64816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0" name="正方形/長方形 159"/>
          <p:cNvSpPr/>
          <p:nvPr/>
        </p:nvSpPr>
        <p:spPr>
          <a:xfrm>
            <a:off x="3364564" y="3830517"/>
            <a:ext cx="995955" cy="6165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1" name="Picture 3" descr="\\sv0.arch.ecl.net\shared\SC08\パネル用素材\Photo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75226" y="3941179"/>
            <a:ext cx="843137" cy="474265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</p:pic>
      <p:sp>
        <p:nvSpPr>
          <p:cNvPr id="162" name="正方形/長方形 161"/>
          <p:cNvSpPr/>
          <p:nvPr/>
        </p:nvSpPr>
        <p:spPr>
          <a:xfrm>
            <a:off x="3348755" y="3841819"/>
            <a:ext cx="1027573" cy="15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" name="正方形/長方形 162"/>
          <p:cNvSpPr/>
          <p:nvPr/>
        </p:nvSpPr>
        <p:spPr>
          <a:xfrm>
            <a:off x="3348755" y="3830517"/>
            <a:ext cx="15809" cy="6165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4" name="正方形/長方形 163"/>
          <p:cNvSpPr/>
          <p:nvPr/>
        </p:nvSpPr>
        <p:spPr>
          <a:xfrm>
            <a:off x="3348755" y="4130884"/>
            <a:ext cx="1027573" cy="15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5" name="正方形/長方形 164"/>
          <p:cNvSpPr/>
          <p:nvPr/>
        </p:nvSpPr>
        <p:spPr>
          <a:xfrm>
            <a:off x="3348755" y="4447061"/>
            <a:ext cx="1027573" cy="158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6" name="正方形/長方形 165"/>
          <p:cNvSpPr/>
          <p:nvPr/>
        </p:nvSpPr>
        <p:spPr>
          <a:xfrm>
            <a:off x="3854637" y="3830517"/>
            <a:ext cx="15809" cy="6165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正方形/長方形 166"/>
          <p:cNvSpPr/>
          <p:nvPr/>
        </p:nvSpPr>
        <p:spPr>
          <a:xfrm>
            <a:off x="4360519" y="3830517"/>
            <a:ext cx="15809" cy="6165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" name="Picture 2" descr="C:\Users\kawano\AppData\Local\Microsoft\Windows\Temporary Internet Files\Content.IE5\9GP7WI9Q\MCj04289690000[1].wm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143240" y="4447061"/>
            <a:ext cx="268750" cy="3726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4" name="Picture 2" descr="C:\Users\kawano\AppData\Local\Microsoft\Windows\Temporary Internet Files\Content.IE5\9GP7WI9Q\MCj04289690000[1].wm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301328" y="4478678"/>
            <a:ext cx="268750" cy="3726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5" name="Picture 2" descr="C:\Users\kawano\AppData\Local\Microsoft\Windows\Temporary Internet Files\Content.IE5\9GP7WI9Q\MCj04289690000[1].wm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75225" y="4494487"/>
            <a:ext cx="268750" cy="37267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8" name="正方形/長方形 97"/>
          <p:cNvSpPr/>
          <p:nvPr/>
        </p:nvSpPr>
        <p:spPr>
          <a:xfrm>
            <a:off x="3765342" y="5314906"/>
            <a:ext cx="571504" cy="4286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1" name="図 90" descr="Photo2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02731" y="5347075"/>
            <a:ext cx="500066" cy="28128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5" name="図 94" descr="XG2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7488" y="5386344"/>
            <a:ext cx="642942" cy="389597"/>
          </a:xfrm>
          <a:prstGeom prst="rect">
            <a:avLst/>
          </a:prstGeom>
        </p:spPr>
      </p:pic>
      <p:pic>
        <p:nvPicPr>
          <p:cNvPr id="96" name="図 95" descr="GW_4U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224" y="4285722"/>
            <a:ext cx="714380" cy="363265"/>
          </a:xfrm>
          <a:prstGeom prst="rect">
            <a:avLst/>
          </a:prstGeom>
        </p:spPr>
      </p:pic>
      <p:pic>
        <p:nvPicPr>
          <p:cNvPr id="106" name="図 105" descr="VTR.gi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995" y="4386212"/>
            <a:ext cx="415632" cy="259079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1928794" y="4457650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high-speed</a:t>
            </a:r>
          </a:p>
          <a:p>
            <a:r>
              <a:rPr kumimoji="1" lang="en-US" altLang="ja-JP" sz="1000" dirty="0" smtClean="0">
                <a:latin typeface="Arial" pitchFamily="34" charset="0"/>
                <a:cs typeface="Arial" pitchFamily="34" charset="0"/>
              </a:rPr>
              <a:t>IP network</a:t>
            </a:r>
            <a:endParaRPr kumimoji="1" lang="ja-JP" alt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6858016" y="6026898"/>
            <a:ext cx="2143140" cy="223838"/>
          </a:xfrm>
          <a:prstGeom prst="rect">
            <a:avLst/>
          </a:prstGeom>
          <a:ln w="127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altLang="ja-JP" sz="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This work was partially supported by the National Institute of Information and Communications Technology. </a:t>
            </a:r>
            <a:endParaRPr lang="ja-JP" altLang="en-US" sz="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フリーフォーム 128"/>
          <p:cNvSpPr/>
          <p:nvPr/>
        </p:nvSpPr>
        <p:spPr>
          <a:xfrm>
            <a:off x="5252091" y="4735846"/>
            <a:ext cx="2803927" cy="597713"/>
          </a:xfrm>
          <a:custGeom>
            <a:avLst/>
            <a:gdLst>
              <a:gd name="connsiteX0" fmla="*/ 0 w 2768252"/>
              <a:gd name="connsiteY0" fmla="*/ 260123 h 615863"/>
              <a:gd name="connsiteX1" fmla="*/ 1187467 w 2768252"/>
              <a:gd name="connsiteY1" fmla="*/ 19624 h 615863"/>
              <a:gd name="connsiteX2" fmla="*/ 2096857 w 2768252"/>
              <a:gd name="connsiteY2" fmla="*/ 377868 h 615863"/>
              <a:gd name="connsiteX3" fmla="*/ 2768252 w 2768252"/>
              <a:gd name="connsiteY3" fmla="*/ 615863 h 615863"/>
              <a:gd name="connsiteX0" fmla="*/ 0 w 2839722"/>
              <a:gd name="connsiteY0" fmla="*/ 130062 h 700140"/>
              <a:gd name="connsiteX1" fmla="*/ 1258937 w 2839722"/>
              <a:gd name="connsiteY1" fmla="*/ 103901 h 700140"/>
              <a:gd name="connsiteX2" fmla="*/ 2168327 w 2839722"/>
              <a:gd name="connsiteY2" fmla="*/ 462145 h 700140"/>
              <a:gd name="connsiteX3" fmla="*/ 2839722 w 2839722"/>
              <a:gd name="connsiteY3" fmla="*/ 700140 h 700140"/>
              <a:gd name="connsiteX0" fmla="*/ 0 w 2839722"/>
              <a:gd name="connsiteY0" fmla="*/ 724474 h 1294552"/>
              <a:gd name="connsiteX1" fmla="*/ 1116029 w 2839722"/>
              <a:gd name="connsiteY1" fmla="*/ 55347 h 1294552"/>
              <a:gd name="connsiteX2" fmla="*/ 2168327 w 2839722"/>
              <a:gd name="connsiteY2" fmla="*/ 1056557 h 1294552"/>
              <a:gd name="connsiteX3" fmla="*/ 2839722 w 2839722"/>
              <a:gd name="connsiteY3" fmla="*/ 1294552 h 1294552"/>
              <a:gd name="connsiteX0" fmla="*/ 0 w 2839722"/>
              <a:gd name="connsiteY0" fmla="*/ 744753 h 1314831"/>
              <a:gd name="connsiteX1" fmla="*/ 1116029 w 2839722"/>
              <a:gd name="connsiteY1" fmla="*/ 75626 h 1314831"/>
              <a:gd name="connsiteX2" fmla="*/ 2311171 w 2839722"/>
              <a:gd name="connsiteY2" fmla="*/ 290994 h 1314831"/>
              <a:gd name="connsiteX3" fmla="*/ 2839722 w 2839722"/>
              <a:gd name="connsiteY3" fmla="*/ 1314831 h 1314831"/>
              <a:gd name="connsiteX0" fmla="*/ 0 w 2911128"/>
              <a:gd name="connsiteY0" fmla="*/ 744753 h 814741"/>
              <a:gd name="connsiteX1" fmla="*/ 1116029 w 2911128"/>
              <a:gd name="connsiteY1" fmla="*/ 75626 h 814741"/>
              <a:gd name="connsiteX2" fmla="*/ 2311171 w 2911128"/>
              <a:gd name="connsiteY2" fmla="*/ 290994 h 814741"/>
              <a:gd name="connsiteX3" fmla="*/ 2911128 w 2911128"/>
              <a:gd name="connsiteY3" fmla="*/ 814741 h 814741"/>
              <a:gd name="connsiteX0" fmla="*/ 0 w 2911128"/>
              <a:gd name="connsiteY0" fmla="*/ 744753 h 814741"/>
              <a:gd name="connsiteX1" fmla="*/ 1116029 w 2911128"/>
              <a:gd name="connsiteY1" fmla="*/ 75626 h 814741"/>
              <a:gd name="connsiteX2" fmla="*/ 2311171 w 2911128"/>
              <a:gd name="connsiteY2" fmla="*/ 290994 h 814741"/>
              <a:gd name="connsiteX3" fmla="*/ 2911128 w 2911128"/>
              <a:gd name="connsiteY3" fmla="*/ 814741 h 814741"/>
              <a:gd name="connsiteX0" fmla="*/ 0 w 2911128"/>
              <a:gd name="connsiteY0" fmla="*/ 673339 h 743327"/>
              <a:gd name="connsiteX1" fmla="*/ 1330311 w 2911128"/>
              <a:gd name="connsiteY1" fmla="*/ 75626 h 743327"/>
              <a:gd name="connsiteX2" fmla="*/ 2311171 w 2911128"/>
              <a:gd name="connsiteY2" fmla="*/ 219580 h 743327"/>
              <a:gd name="connsiteX3" fmla="*/ 2911128 w 2911128"/>
              <a:gd name="connsiteY3" fmla="*/ 743327 h 743327"/>
              <a:gd name="connsiteX0" fmla="*/ 0 w 2911128"/>
              <a:gd name="connsiteY0" fmla="*/ 673339 h 743327"/>
              <a:gd name="connsiteX1" fmla="*/ 1330311 w 2911128"/>
              <a:gd name="connsiteY1" fmla="*/ 75626 h 743327"/>
              <a:gd name="connsiteX2" fmla="*/ 2311171 w 2911128"/>
              <a:gd name="connsiteY2" fmla="*/ 219580 h 743327"/>
              <a:gd name="connsiteX3" fmla="*/ 2313629 w 2911128"/>
              <a:gd name="connsiteY3" fmla="*/ 218789 h 743327"/>
              <a:gd name="connsiteX4" fmla="*/ 2911128 w 2911128"/>
              <a:gd name="connsiteY4" fmla="*/ 743327 h 743327"/>
              <a:gd name="connsiteX0" fmla="*/ 0 w 2911128"/>
              <a:gd name="connsiteY0" fmla="*/ 673339 h 743327"/>
              <a:gd name="connsiteX1" fmla="*/ 1330311 w 2911128"/>
              <a:gd name="connsiteY1" fmla="*/ 75626 h 743327"/>
              <a:gd name="connsiteX2" fmla="*/ 2311171 w 2911128"/>
              <a:gd name="connsiteY2" fmla="*/ 219580 h 743327"/>
              <a:gd name="connsiteX3" fmla="*/ 2313629 w 2911128"/>
              <a:gd name="connsiteY3" fmla="*/ 218789 h 743327"/>
              <a:gd name="connsiteX4" fmla="*/ 2911128 w 2911128"/>
              <a:gd name="connsiteY4" fmla="*/ 743327 h 743327"/>
              <a:gd name="connsiteX0" fmla="*/ 0 w 2911128"/>
              <a:gd name="connsiteY0" fmla="*/ 673339 h 743327"/>
              <a:gd name="connsiteX1" fmla="*/ 1330311 w 2911128"/>
              <a:gd name="connsiteY1" fmla="*/ 75626 h 743327"/>
              <a:gd name="connsiteX2" fmla="*/ 2311171 w 2911128"/>
              <a:gd name="connsiteY2" fmla="*/ 219580 h 743327"/>
              <a:gd name="connsiteX3" fmla="*/ 2911128 w 2911128"/>
              <a:gd name="connsiteY3" fmla="*/ 743327 h 743327"/>
              <a:gd name="connsiteX0" fmla="*/ 0 w 2911128"/>
              <a:gd name="connsiteY0" fmla="*/ 671886 h 741874"/>
              <a:gd name="connsiteX1" fmla="*/ 1330311 w 2911128"/>
              <a:gd name="connsiteY1" fmla="*/ 74173 h 741874"/>
              <a:gd name="connsiteX2" fmla="*/ 2286959 w 2911128"/>
              <a:gd name="connsiteY2" fmla="*/ 226848 h 741874"/>
              <a:gd name="connsiteX3" fmla="*/ 2911128 w 2911128"/>
              <a:gd name="connsiteY3" fmla="*/ 741874 h 741874"/>
              <a:gd name="connsiteX0" fmla="*/ 0 w 2803927"/>
              <a:gd name="connsiteY0" fmla="*/ 671886 h 671886"/>
              <a:gd name="connsiteX1" fmla="*/ 1330311 w 2803927"/>
              <a:gd name="connsiteY1" fmla="*/ 74173 h 671886"/>
              <a:gd name="connsiteX2" fmla="*/ 2286959 w 2803927"/>
              <a:gd name="connsiteY2" fmla="*/ 226848 h 671886"/>
              <a:gd name="connsiteX3" fmla="*/ 2803927 w 2803927"/>
              <a:gd name="connsiteY3" fmla="*/ 632533 h 671886"/>
              <a:gd name="connsiteX0" fmla="*/ 0 w 2803927"/>
              <a:gd name="connsiteY0" fmla="*/ 671886 h 671886"/>
              <a:gd name="connsiteX1" fmla="*/ 1330311 w 2803927"/>
              <a:gd name="connsiteY1" fmla="*/ 74173 h 671886"/>
              <a:gd name="connsiteX2" fmla="*/ 2286959 w 2803927"/>
              <a:gd name="connsiteY2" fmla="*/ 226848 h 671886"/>
              <a:gd name="connsiteX3" fmla="*/ 2803927 w 2803927"/>
              <a:gd name="connsiteY3" fmla="*/ 632533 h 671886"/>
              <a:gd name="connsiteX0" fmla="*/ 0 w 2803927"/>
              <a:gd name="connsiteY0" fmla="*/ 597713 h 597713"/>
              <a:gd name="connsiteX1" fmla="*/ 1330311 w 2803927"/>
              <a:gd name="connsiteY1" fmla="*/ 0 h 597713"/>
              <a:gd name="connsiteX2" fmla="*/ 2286959 w 2803927"/>
              <a:gd name="connsiteY2" fmla="*/ 152675 h 597713"/>
              <a:gd name="connsiteX3" fmla="*/ 2803927 w 2803927"/>
              <a:gd name="connsiteY3" fmla="*/ 558360 h 597713"/>
              <a:gd name="connsiteX0" fmla="*/ 0 w 2803927"/>
              <a:gd name="connsiteY0" fmla="*/ 597713 h 597713"/>
              <a:gd name="connsiteX1" fmla="*/ 1473155 w 2803927"/>
              <a:gd name="connsiteY1" fmla="*/ 0 h 597713"/>
              <a:gd name="connsiteX2" fmla="*/ 2286959 w 2803927"/>
              <a:gd name="connsiteY2" fmla="*/ 152675 h 597713"/>
              <a:gd name="connsiteX3" fmla="*/ 2803927 w 2803927"/>
              <a:gd name="connsiteY3" fmla="*/ 558360 h 597713"/>
              <a:gd name="connsiteX0" fmla="*/ 0 w 2803927"/>
              <a:gd name="connsiteY0" fmla="*/ 697271 h 697271"/>
              <a:gd name="connsiteX1" fmla="*/ 1473155 w 2803927"/>
              <a:gd name="connsiteY1" fmla="*/ 99558 h 697271"/>
              <a:gd name="connsiteX2" fmla="*/ 1336488 w 2803927"/>
              <a:gd name="connsiteY2" fmla="*/ 99923 h 697271"/>
              <a:gd name="connsiteX3" fmla="*/ 2286959 w 2803927"/>
              <a:gd name="connsiteY3" fmla="*/ 252233 h 697271"/>
              <a:gd name="connsiteX4" fmla="*/ 2803927 w 2803927"/>
              <a:gd name="connsiteY4" fmla="*/ 657918 h 697271"/>
              <a:gd name="connsiteX0" fmla="*/ 0 w 2803927"/>
              <a:gd name="connsiteY0" fmla="*/ 671886 h 671886"/>
              <a:gd name="connsiteX1" fmla="*/ 1473155 w 2803927"/>
              <a:gd name="connsiteY1" fmla="*/ 74173 h 671886"/>
              <a:gd name="connsiteX2" fmla="*/ 2286959 w 2803927"/>
              <a:gd name="connsiteY2" fmla="*/ 226848 h 671886"/>
              <a:gd name="connsiteX3" fmla="*/ 2803927 w 2803927"/>
              <a:gd name="connsiteY3" fmla="*/ 632533 h 671886"/>
              <a:gd name="connsiteX0" fmla="*/ 0 w 2803927"/>
              <a:gd name="connsiteY0" fmla="*/ 671886 h 671886"/>
              <a:gd name="connsiteX1" fmla="*/ 1258809 w 2803927"/>
              <a:gd name="connsiteY1" fmla="*/ 74173 h 671886"/>
              <a:gd name="connsiteX2" fmla="*/ 2286959 w 2803927"/>
              <a:gd name="connsiteY2" fmla="*/ 226848 h 671886"/>
              <a:gd name="connsiteX3" fmla="*/ 2803927 w 2803927"/>
              <a:gd name="connsiteY3" fmla="*/ 632533 h 671886"/>
              <a:gd name="connsiteX0" fmla="*/ 0 w 2803927"/>
              <a:gd name="connsiteY0" fmla="*/ 597713 h 597713"/>
              <a:gd name="connsiteX1" fmla="*/ 1258809 w 2803927"/>
              <a:gd name="connsiteY1" fmla="*/ 0 h 597713"/>
              <a:gd name="connsiteX2" fmla="*/ 2286959 w 2803927"/>
              <a:gd name="connsiteY2" fmla="*/ 152675 h 597713"/>
              <a:gd name="connsiteX3" fmla="*/ 2803927 w 2803927"/>
              <a:gd name="connsiteY3" fmla="*/ 558360 h 597713"/>
              <a:gd name="connsiteX0" fmla="*/ 0 w 2803927"/>
              <a:gd name="connsiteY0" fmla="*/ 597713 h 597713"/>
              <a:gd name="connsiteX1" fmla="*/ 1258809 w 2803927"/>
              <a:gd name="connsiteY1" fmla="*/ 0 h 597713"/>
              <a:gd name="connsiteX2" fmla="*/ 2286959 w 2803927"/>
              <a:gd name="connsiteY2" fmla="*/ 152675 h 597713"/>
              <a:gd name="connsiteX3" fmla="*/ 2803927 w 2803927"/>
              <a:gd name="connsiteY3" fmla="*/ 558360 h 59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3927" h="597713">
                <a:moveTo>
                  <a:pt x="0" y="597713"/>
                </a:moveTo>
                <a:cubicBezTo>
                  <a:pt x="289382" y="226905"/>
                  <a:pt x="874272" y="6524"/>
                  <a:pt x="1258809" y="0"/>
                </a:cubicBezTo>
                <a:cubicBezTo>
                  <a:pt x="1614861" y="1054"/>
                  <a:pt x="2065164" y="59615"/>
                  <a:pt x="2286959" y="152675"/>
                </a:cubicBezTo>
                <a:cubicBezTo>
                  <a:pt x="2531532" y="245674"/>
                  <a:pt x="2375195" y="449000"/>
                  <a:pt x="2803927" y="558360"/>
                </a:cubicBezTo>
              </a:path>
            </a:pathLst>
          </a:custGeom>
          <a:ln w="12700">
            <a:solidFill>
              <a:srgbClr val="0000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フリーフォーム 131"/>
          <p:cNvSpPr/>
          <p:nvPr/>
        </p:nvSpPr>
        <p:spPr>
          <a:xfrm>
            <a:off x="5261583" y="4977878"/>
            <a:ext cx="2786674" cy="365181"/>
          </a:xfrm>
          <a:custGeom>
            <a:avLst/>
            <a:gdLst>
              <a:gd name="connsiteX0" fmla="*/ 0 w 2768252"/>
              <a:gd name="connsiteY0" fmla="*/ 260123 h 615863"/>
              <a:gd name="connsiteX1" fmla="*/ 1187467 w 2768252"/>
              <a:gd name="connsiteY1" fmla="*/ 19624 h 615863"/>
              <a:gd name="connsiteX2" fmla="*/ 2096857 w 2768252"/>
              <a:gd name="connsiteY2" fmla="*/ 377868 h 615863"/>
              <a:gd name="connsiteX3" fmla="*/ 2768252 w 2768252"/>
              <a:gd name="connsiteY3" fmla="*/ 615863 h 615863"/>
              <a:gd name="connsiteX0" fmla="*/ 0 w 2839722"/>
              <a:gd name="connsiteY0" fmla="*/ 130062 h 700140"/>
              <a:gd name="connsiteX1" fmla="*/ 1258937 w 2839722"/>
              <a:gd name="connsiteY1" fmla="*/ 103901 h 700140"/>
              <a:gd name="connsiteX2" fmla="*/ 2168327 w 2839722"/>
              <a:gd name="connsiteY2" fmla="*/ 462145 h 700140"/>
              <a:gd name="connsiteX3" fmla="*/ 2839722 w 2839722"/>
              <a:gd name="connsiteY3" fmla="*/ 700140 h 700140"/>
              <a:gd name="connsiteX0" fmla="*/ 0 w 2839722"/>
              <a:gd name="connsiteY0" fmla="*/ 724474 h 1294552"/>
              <a:gd name="connsiteX1" fmla="*/ 1116029 w 2839722"/>
              <a:gd name="connsiteY1" fmla="*/ 55347 h 1294552"/>
              <a:gd name="connsiteX2" fmla="*/ 2168327 w 2839722"/>
              <a:gd name="connsiteY2" fmla="*/ 1056557 h 1294552"/>
              <a:gd name="connsiteX3" fmla="*/ 2839722 w 2839722"/>
              <a:gd name="connsiteY3" fmla="*/ 1294552 h 1294552"/>
              <a:gd name="connsiteX0" fmla="*/ 0 w 2839722"/>
              <a:gd name="connsiteY0" fmla="*/ 744753 h 1314831"/>
              <a:gd name="connsiteX1" fmla="*/ 1116029 w 2839722"/>
              <a:gd name="connsiteY1" fmla="*/ 75626 h 1314831"/>
              <a:gd name="connsiteX2" fmla="*/ 2311171 w 2839722"/>
              <a:gd name="connsiteY2" fmla="*/ 290994 h 1314831"/>
              <a:gd name="connsiteX3" fmla="*/ 2839722 w 2839722"/>
              <a:gd name="connsiteY3" fmla="*/ 1314831 h 1314831"/>
              <a:gd name="connsiteX0" fmla="*/ 0 w 2911128"/>
              <a:gd name="connsiteY0" fmla="*/ 744753 h 814741"/>
              <a:gd name="connsiteX1" fmla="*/ 1116029 w 2911128"/>
              <a:gd name="connsiteY1" fmla="*/ 75626 h 814741"/>
              <a:gd name="connsiteX2" fmla="*/ 2311171 w 2911128"/>
              <a:gd name="connsiteY2" fmla="*/ 290994 h 814741"/>
              <a:gd name="connsiteX3" fmla="*/ 2911128 w 2911128"/>
              <a:gd name="connsiteY3" fmla="*/ 814741 h 814741"/>
              <a:gd name="connsiteX0" fmla="*/ 0 w 2911128"/>
              <a:gd name="connsiteY0" fmla="*/ 744753 h 814741"/>
              <a:gd name="connsiteX1" fmla="*/ 1116029 w 2911128"/>
              <a:gd name="connsiteY1" fmla="*/ 75626 h 814741"/>
              <a:gd name="connsiteX2" fmla="*/ 2311171 w 2911128"/>
              <a:gd name="connsiteY2" fmla="*/ 290994 h 814741"/>
              <a:gd name="connsiteX3" fmla="*/ 2911128 w 2911128"/>
              <a:gd name="connsiteY3" fmla="*/ 814741 h 814741"/>
              <a:gd name="connsiteX0" fmla="*/ 0 w 2911128"/>
              <a:gd name="connsiteY0" fmla="*/ 673339 h 743327"/>
              <a:gd name="connsiteX1" fmla="*/ 1330311 w 2911128"/>
              <a:gd name="connsiteY1" fmla="*/ 75626 h 743327"/>
              <a:gd name="connsiteX2" fmla="*/ 2311171 w 2911128"/>
              <a:gd name="connsiteY2" fmla="*/ 219580 h 743327"/>
              <a:gd name="connsiteX3" fmla="*/ 2911128 w 2911128"/>
              <a:gd name="connsiteY3" fmla="*/ 743327 h 743327"/>
              <a:gd name="connsiteX0" fmla="*/ 0 w 2911128"/>
              <a:gd name="connsiteY0" fmla="*/ 673339 h 743327"/>
              <a:gd name="connsiteX1" fmla="*/ 1330311 w 2911128"/>
              <a:gd name="connsiteY1" fmla="*/ 75626 h 743327"/>
              <a:gd name="connsiteX2" fmla="*/ 2311171 w 2911128"/>
              <a:gd name="connsiteY2" fmla="*/ 219580 h 743327"/>
              <a:gd name="connsiteX3" fmla="*/ 2313629 w 2911128"/>
              <a:gd name="connsiteY3" fmla="*/ 218789 h 743327"/>
              <a:gd name="connsiteX4" fmla="*/ 2911128 w 2911128"/>
              <a:gd name="connsiteY4" fmla="*/ 743327 h 743327"/>
              <a:gd name="connsiteX0" fmla="*/ 0 w 2911128"/>
              <a:gd name="connsiteY0" fmla="*/ 673339 h 743327"/>
              <a:gd name="connsiteX1" fmla="*/ 1330311 w 2911128"/>
              <a:gd name="connsiteY1" fmla="*/ 75626 h 743327"/>
              <a:gd name="connsiteX2" fmla="*/ 2311171 w 2911128"/>
              <a:gd name="connsiteY2" fmla="*/ 219580 h 743327"/>
              <a:gd name="connsiteX3" fmla="*/ 2313629 w 2911128"/>
              <a:gd name="connsiteY3" fmla="*/ 218789 h 743327"/>
              <a:gd name="connsiteX4" fmla="*/ 2911128 w 2911128"/>
              <a:gd name="connsiteY4" fmla="*/ 743327 h 743327"/>
              <a:gd name="connsiteX0" fmla="*/ 0 w 2911128"/>
              <a:gd name="connsiteY0" fmla="*/ 673339 h 743327"/>
              <a:gd name="connsiteX1" fmla="*/ 1330311 w 2911128"/>
              <a:gd name="connsiteY1" fmla="*/ 75626 h 743327"/>
              <a:gd name="connsiteX2" fmla="*/ 2311171 w 2911128"/>
              <a:gd name="connsiteY2" fmla="*/ 219580 h 743327"/>
              <a:gd name="connsiteX3" fmla="*/ 2911128 w 2911128"/>
              <a:gd name="connsiteY3" fmla="*/ 743327 h 743327"/>
              <a:gd name="connsiteX0" fmla="*/ 0 w 2911128"/>
              <a:gd name="connsiteY0" fmla="*/ 671886 h 741874"/>
              <a:gd name="connsiteX1" fmla="*/ 1330311 w 2911128"/>
              <a:gd name="connsiteY1" fmla="*/ 74173 h 741874"/>
              <a:gd name="connsiteX2" fmla="*/ 2286959 w 2911128"/>
              <a:gd name="connsiteY2" fmla="*/ 226848 h 741874"/>
              <a:gd name="connsiteX3" fmla="*/ 2911128 w 2911128"/>
              <a:gd name="connsiteY3" fmla="*/ 741874 h 741874"/>
              <a:gd name="connsiteX0" fmla="*/ 0 w 2803927"/>
              <a:gd name="connsiteY0" fmla="*/ 671886 h 671886"/>
              <a:gd name="connsiteX1" fmla="*/ 1330311 w 2803927"/>
              <a:gd name="connsiteY1" fmla="*/ 74173 h 671886"/>
              <a:gd name="connsiteX2" fmla="*/ 2286959 w 2803927"/>
              <a:gd name="connsiteY2" fmla="*/ 226848 h 671886"/>
              <a:gd name="connsiteX3" fmla="*/ 2803927 w 2803927"/>
              <a:gd name="connsiteY3" fmla="*/ 632533 h 671886"/>
              <a:gd name="connsiteX0" fmla="*/ 0 w 2803927"/>
              <a:gd name="connsiteY0" fmla="*/ 671886 h 671886"/>
              <a:gd name="connsiteX1" fmla="*/ 1330311 w 2803927"/>
              <a:gd name="connsiteY1" fmla="*/ 74173 h 671886"/>
              <a:gd name="connsiteX2" fmla="*/ 2286959 w 2803927"/>
              <a:gd name="connsiteY2" fmla="*/ 226848 h 671886"/>
              <a:gd name="connsiteX3" fmla="*/ 2803927 w 2803927"/>
              <a:gd name="connsiteY3" fmla="*/ 632533 h 671886"/>
              <a:gd name="connsiteX0" fmla="*/ 0 w 2803927"/>
              <a:gd name="connsiteY0" fmla="*/ 597713 h 597713"/>
              <a:gd name="connsiteX1" fmla="*/ 1330311 w 2803927"/>
              <a:gd name="connsiteY1" fmla="*/ 0 h 597713"/>
              <a:gd name="connsiteX2" fmla="*/ 2286959 w 2803927"/>
              <a:gd name="connsiteY2" fmla="*/ 152675 h 597713"/>
              <a:gd name="connsiteX3" fmla="*/ 2803927 w 2803927"/>
              <a:gd name="connsiteY3" fmla="*/ 558360 h 597713"/>
              <a:gd name="connsiteX0" fmla="*/ 0 w 2803927"/>
              <a:gd name="connsiteY0" fmla="*/ 597713 h 597713"/>
              <a:gd name="connsiteX1" fmla="*/ 1473155 w 2803927"/>
              <a:gd name="connsiteY1" fmla="*/ 0 h 597713"/>
              <a:gd name="connsiteX2" fmla="*/ 2286959 w 2803927"/>
              <a:gd name="connsiteY2" fmla="*/ 152675 h 597713"/>
              <a:gd name="connsiteX3" fmla="*/ 2803927 w 2803927"/>
              <a:gd name="connsiteY3" fmla="*/ 558360 h 597713"/>
              <a:gd name="connsiteX0" fmla="*/ 0 w 2803927"/>
              <a:gd name="connsiteY0" fmla="*/ 697271 h 697271"/>
              <a:gd name="connsiteX1" fmla="*/ 1473155 w 2803927"/>
              <a:gd name="connsiteY1" fmla="*/ 99558 h 697271"/>
              <a:gd name="connsiteX2" fmla="*/ 1336488 w 2803927"/>
              <a:gd name="connsiteY2" fmla="*/ 99923 h 697271"/>
              <a:gd name="connsiteX3" fmla="*/ 2286959 w 2803927"/>
              <a:gd name="connsiteY3" fmla="*/ 252233 h 697271"/>
              <a:gd name="connsiteX4" fmla="*/ 2803927 w 2803927"/>
              <a:gd name="connsiteY4" fmla="*/ 657918 h 697271"/>
              <a:gd name="connsiteX0" fmla="*/ 0 w 2803927"/>
              <a:gd name="connsiteY0" fmla="*/ 671886 h 671886"/>
              <a:gd name="connsiteX1" fmla="*/ 1473155 w 2803927"/>
              <a:gd name="connsiteY1" fmla="*/ 74173 h 671886"/>
              <a:gd name="connsiteX2" fmla="*/ 2286959 w 2803927"/>
              <a:gd name="connsiteY2" fmla="*/ 226848 h 671886"/>
              <a:gd name="connsiteX3" fmla="*/ 2803927 w 2803927"/>
              <a:gd name="connsiteY3" fmla="*/ 632533 h 671886"/>
              <a:gd name="connsiteX0" fmla="*/ 0 w 2803927"/>
              <a:gd name="connsiteY0" fmla="*/ 671886 h 671886"/>
              <a:gd name="connsiteX1" fmla="*/ 1258809 w 2803927"/>
              <a:gd name="connsiteY1" fmla="*/ 74173 h 671886"/>
              <a:gd name="connsiteX2" fmla="*/ 2286959 w 2803927"/>
              <a:gd name="connsiteY2" fmla="*/ 226848 h 671886"/>
              <a:gd name="connsiteX3" fmla="*/ 2803927 w 2803927"/>
              <a:gd name="connsiteY3" fmla="*/ 632533 h 671886"/>
              <a:gd name="connsiteX0" fmla="*/ 0 w 2803927"/>
              <a:gd name="connsiteY0" fmla="*/ 597713 h 597713"/>
              <a:gd name="connsiteX1" fmla="*/ 1258809 w 2803927"/>
              <a:gd name="connsiteY1" fmla="*/ 0 h 597713"/>
              <a:gd name="connsiteX2" fmla="*/ 2286959 w 2803927"/>
              <a:gd name="connsiteY2" fmla="*/ 152675 h 597713"/>
              <a:gd name="connsiteX3" fmla="*/ 2803927 w 2803927"/>
              <a:gd name="connsiteY3" fmla="*/ 558360 h 597713"/>
              <a:gd name="connsiteX0" fmla="*/ 0 w 2803927"/>
              <a:gd name="connsiteY0" fmla="*/ 597713 h 597713"/>
              <a:gd name="connsiteX1" fmla="*/ 1258809 w 2803927"/>
              <a:gd name="connsiteY1" fmla="*/ 0 h 597713"/>
              <a:gd name="connsiteX2" fmla="*/ 2286959 w 2803927"/>
              <a:gd name="connsiteY2" fmla="*/ 152675 h 597713"/>
              <a:gd name="connsiteX3" fmla="*/ 2803927 w 2803927"/>
              <a:gd name="connsiteY3" fmla="*/ 558360 h 597713"/>
              <a:gd name="connsiteX0" fmla="*/ 0 w 2946835"/>
              <a:gd name="connsiteY0" fmla="*/ 454813 h 558360"/>
              <a:gd name="connsiteX1" fmla="*/ 1401717 w 2946835"/>
              <a:gd name="connsiteY1" fmla="*/ 0 h 558360"/>
              <a:gd name="connsiteX2" fmla="*/ 2429867 w 2946835"/>
              <a:gd name="connsiteY2" fmla="*/ 152675 h 558360"/>
              <a:gd name="connsiteX3" fmla="*/ 2946835 w 2946835"/>
              <a:gd name="connsiteY3" fmla="*/ 558360 h 558360"/>
              <a:gd name="connsiteX0" fmla="*/ 0 w 2946835"/>
              <a:gd name="connsiteY0" fmla="*/ 454813 h 558360"/>
              <a:gd name="connsiteX1" fmla="*/ 1401717 w 2946835"/>
              <a:gd name="connsiteY1" fmla="*/ 0 h 558360"/>
              <a:gd name="connsiteX2" fmla="*/ 2429867 w 2946835"/>
              <a:gd name="connsiteY2" fmla="*/ 152675 h 558360"/>
              <a:gd name="connsiteX3" fmla="*/ 2946835 w 2946835"/>
              <a:gd name="connsiteY3" fmla="*/ 558360 h 558360"/>
              <a:gd name="connsiteX0" fmla="*/ 0 w 2946835"/>
              <a:gd name="connsiteY0" fmla="*/ 395198 h 498745"/>
              <a:gd name="connsiteX1" fmla="*/ 1401717 w 2946835"/>
              <a:gd name="connsiteY1" fmla="*/ 83237 h 498745"/>
              <a:gd name="connsiteX2" fmla="*/ 2429867 w 2946835"/>
              <a:gd name="connsiteY2" fmla="*/ 93060 h 498745"/>
              <a:gd name="connsiteX3" fmla="*/ 2946835 w 2946835"/>
              <a:gd name="connsiteY3" fmla="*/ 498745 h 498745"/>
              <a:gd name="connsiteX0" fmla="*/ 0 w 2946835"/>
              <a:gd name="connsiteY0" fmla="*/ 395198 h 498745"/>
              <a:gd name="connsiteX1" fmla="*/ 1401717 w 2946835"/>
              <a:gd name="connsiteY1" fmla="*/ 11775 h 498745"/>
              <a:gd name="connsiteX2" fmla="*/ 2429867 w 2946835"/>
              <a:gd name="connsiteY2" fmla="*/ 93060 h 498745"/>
              <a:gd name="connsiteX3" fmla="*/ 2946835 w 2946835"/>
              <a:gd name="connsiteY3" fmla="*/ 498745 h 498745"/>
              <a:gd name="connsiteX0" fmla="*/ 0 w 2946835"/>
              <a:gd name="connsiteY0" fmla="*/ 383423 h 486970"/>
              <a:gd name="connsiteX1" fmla="*/ 1401717 w 2946835"/>
              <a:gd name="connsiteY1" fmla="*/ 0 h 486970"/>
              <a:gd name="connsiteX2" fmla="*/ 2373356 w 2946835"/>
              <a:gd name="connsiteY2" fmla="*/ 273867 h 486970"/>
              <a:gd name="connsiteX3" fmla="*/ 2946835 w 2946835"/>
              <a:gd name="connsiteY3" fmla="*/ 486970 h 486970"/>
              <a:gd name="connsiteX0" fmla="*/ 0 w 2946835"/>
              <a:gd name="connsiteY0" fmla="*/ 383423 h 486970"/>
              <a:gd name="connsiteX1" fmla="*/ 1401717 w 2946835"/>
              <a:gd name="connsiteY1" fmla="*/ 0 h 486970"/>
              <a:gd name="connsiteX2" fmla="*/ 2425282 w 2946835"/>
              <a:gd name="connsiteY2" fmla="*/ 289217 h 486970"/>
              <a:gd name="connsiteX3" fmla="*/ 2946835 w 2946835"/>
              <a:gd name="connsiteY3" fmla="*/ 486970 h 486970"/>
              <a:gd name="connsiteX0" fmla="*/ 0 w 2946835"/>
              <a:gd name="connsiteY0" fmla="*/ 383423 h 486970"/>
              <a:gd name="connsiteX1" fmla="*/ 1401717 w 2946835"/>
              <a:gd name="connsiteY1" fmla="*/ 0 h 486970"/>
              <a:gd name="connsiteX2" fmla="*/ 2392556 w 2946835"/>
              <a:gd name="connsiteY2" fmla="*/ 278139 h 486970"/>
              <a:gd name="connsiteX3" fmla="*/ 2946835 w 2946835"/>
              <a:gd name="connsiteY3" fmla="*/ 486970 h 486970"/>
              <a:gd name="connsiteX0" fmla="*/ 0 w 2786674"/>
              <a:gd name="connsiteY0" fmla="*/ 383423 h 383423"/>
              <a:gd name="connsiteX1" fmla="*/ 1401717 w 2786674"/>
              <a:gd name="connsiteY1" fmla="*/ 0 h 383423"/>
              <a:gd name="connsiteX2" fmla="*/ 2392556 w 2786674"/>
              <a:gd name="connsiteY2" fmla="*/ 278139 h 383423"/>
              <a:gd name="connsiteX3" fmla="*/ 2786674 w 2786674"/>
              <a:gd name="connsiteY3" fmla="*/ 343504 h 383423"/>
              <a:gd name="connsiteX0" fmla="*/ 0 w 2786674"/>
              <a:gd name="connsiteY0" fmla="*/ 383423 h 383423"/>
              <a:gd name="connsiteX1" fmla="*/ 1401717 w 2786674"/>
              <a:gd name="connsiteY1" fmla="*/ 0 h 383423"/>
              <a:gd name="connsiteX2" fmla="*/ 2392556 w 2786674"/>
              <a:gd name="connsiteY2" fmla="*/ 278139 h 383423"/>
              <a:gd name="connsiteX3" fmla="*/ 2786674 w 2786674"/>
              <a:gd name="connsiteY3" fmla="*/ 343504 h 383423"/>
              <a:gd name="connsiteX0" fmla="*/ 0 w 2786674"/>
              <a:gd name="connsiteY0" fmla="*/ 365181 h 365181"/>
              <a:gd name="connsiteX1" fmla="*/ 1219599 w 2786674"/>
              <a:gd name="connsiteY1" fmla="*/ 0 h 365181"/>
              <a:gd name="connsiteX2" fmla="*/ 2392556 w 2786674"/>
              <a:gd name="connsiteY2" fmla="*/ 259897 h 365181"/>
              <a:gd name="connsiteX3" fmla="*/ 2786674 w 2786674"/>
              <a:gd name="connsiteY3" fmla="*/ 325262 h 365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6674" h="365181">
                <a:moveTo>
                  <a:pt x="0" y="365181"/>
                </a:moveTo>
                <a:cubicBezTo>
                  <a:pt x="364859" y="81327"/>
                  <a:pt x="835062" y="6524"/>
                  <a:pt x="1219599" y="0"/>
                </a:cubicBezTo>
                <a:cubicBezTo>
                  <a:pt x="1575651" y="1054"/>
                  <a:pt x="2170761" y="166837"/>
                  <a:pt x="2392556" y="259897"/>
                </a:cubicBezTo>
                <a:cubicBezTo>
                  <a:pt x="2637129" y="352896"/>
                  <a:pt x="2616004" y="318464"/>
                  <a:pt x="2786674" y="325262"/>
                </a:cubicBez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Oval 17"/>
          <p:cNvSpPr>
            <a:spLocks noChangeArrowheads="1"/>
          </p:cNvSpPr>
          <p:nvPr/>
        </p:nvSpPr>
        <p:spPr bwMode="auto">
          <a:xfrm>
            <a:off x="5218600" y="5324904"/>
            <a:ext cx="71438" cy="714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lIns="18000" tIns="18000" rIns="18000" bIns="18000" anchor="ctr"/>
          <a:lstStyle/>
          <a:p>
            <a:endParaRPr lang="ja-JP" altLang="en-US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Oval 18"/>
          <p:cNvSpPr>
            <a:spLocks noChangeArrowheads="1"/>
          </p:cNvSpPr>
          <p:nvPr/>
        </p:nvSpPr>
        <p:spPr bwMode="auto">
          <a:xfrm>
            <a:off x="7508275" y="4850444"/>
            <a:ext cx="71437" cy="714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Oval 19"/>
          <p:cNvSpPr>
            <a:spLocks noChangeArrowheads="1"/>
          </p:cNvSpPr>
          <p:nvPr/>
        </p:nvSpPr>
        <p:spPr bwMode="auto">
          <a:xfrm>
            <a:off x="8021064" y="5255121"/>
            <a:ext cx="71437" cy="714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 sz="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Oval 50"/>
          <p:cNvSpPr>
            <a:spLocks noChangeArrowheads="1"/>
          </p:cNvSpPr>
          <p:nvPr/>
        </p:nvSpPr>
        <p:spPr bwMode="auto">
          <a:xfrm>
            <a:off x="7623139" y="5203976"/>
            <a:ext cx="71437" cy="714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ja-JP" altLang="en-US" sz="8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" name="図 132" descr="GW_4U.gi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6314" y="5429264"/>
            <a:ext cx="714380" cy="363265"/>
          </a:xfrm>
          <a:prstGeom prst="rect">
            <a:avLst/>
          </a:prstGeom>
        </p:spPr>
      </p:pic>
      <p:sp>
        <p:nvSpPr>
          <p:cNvPr id="135" name="テキスト ボックス 59"/>
          <p:cNvSpPr txBox="1">
            <a:spLocks noChangeArrowheads="1"/>
          </p:cNvSpPr>
          <p:nvPr/>
        </p:nvSpPr>
        <p:spPr bwMode="auto">
          <a:xfrm>
            <a:off x="6072198" y="5672096"/>
            <a:ext cx="10807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i-Visto packet</a:t>
            </a:r>
          </a:p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with time-stamp</a:t>
            </a:r>
          </a:p>
        </p:txBody>
      </p:sp>
      <p:sp>
        <p:nvSpPr>
          <p:cNvPr id="137" name="Rectangle 13"/>
          <p:cNvSpPr>
            <a:spLocks noChangeArrowheads="1"/>
          </p:cNvSpPr>
          <p:nvPr/>
        </p:nvSpPr>
        <p:spPr bwMode="auto">
          <a:xfrm>
            <a:off x="6142050" y="5570553"/>
            <a:ext cx="360362" cy="1444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altLang="ja-JP" sz="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IP/UDP</a:t>
            </a:r>
            <a:endParaRPr lang="en-US" altLang="ja-JP" sz="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Rectangle 13"/>
          <p:cNvSpPr>
            <a:spLocks noChangeArrowheads="1"/>
          </p:cNvSpPr>
          <p:nvPr/>
        </p:nvSpPr>
        <p:spPr bwMode="auto">
          <a:xfrm>
            <a:off x="6499240" y="5570553"/>
            <a:ext cx="431800" cy="1444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altLang="ja-JP" sz="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data</a:t>
            </a:r>
          </a:p>
        </p:txBody>
      </p:sp>
      <p:pic>
        <p:nvPicPr>
          <p:cNvPr id="139" name="図 138" descr="GEMnet2.GIF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04736" y="4528402"/>
            <a:ext cx="591495" cy="194794"/>
          </a:xfrm>
          <a:prstGeom prst="rect">
            <a:avLst/>
          </a:prstGeom>
        </p:spPr>
      </p:pic>
      <p:pic>
        <p:nvPicPr>
          <p:cNvPr id="141" name="図 140" descr="IMG_1500_modified.gif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49324" y="5572140"/>
            <a:ext cx="394246" cy="322887"/>
          </a:xfrm>
          <a:prstGeom prst="rect">
            <a:avLst/>
          </a:prstGeom>
        </p:spPr>
      </p:pic>
      <p:grpSp>
        <p:nvGrpSpPr>
          <p:cNvPr id="3" name="グループ化 148"/>
          <p:cNvGrpSpPr/>
          <p:nvPr/>
        </p:nvGrpSpPr>
        <p:grpSpPr>
          <a:xfrm>
            <a:off x="7000892" y="4357694"/>
            <a:ext cx="822874" cy="500066"/>
            <a:chOff x="4786314" y="5000636"/>
            <a:chExt cx="822874" cy="500066"/>
          </a:xfrm>
        </p:grpSpPr>
        <p:pic>
          <p:nvPicPr>
            <p:cNvPr id="147" name="図 146" descr="モニタ仕様PC.gi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4786314" y="5000636"/>
              <a:ext cx="748300" cy="438029"/>
            </a:xfrm>
            <a:prstGeom prst="rect">
              <a:avLst/>
            </a:prstGeom>
          </p:spPr>
        </p:pic>
        <p:pic>
          <p:nvPicPr>
            <p:cNvPr id="148" name="図 147" descr="IMG_1500_modified.gi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14942" y="5177815"/>
              <a:ext cx="394246" cy="322887"/>
            </a:xfrm>
            <a:prstGeom prst="rect">
              <a:avLst/>
            </a:prstGeom>
          </p:spPr>
        </p:pic>
      </p:grpSp>
      <p:pic>
        <p:nvPicPr>
          <p:cNvPr id="150" name="図 149" descr="PW-logo2.gif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96799" y="4825981"/>
            <a:ext cx="348632" cy="321814"/>
          </a:xfrm>
          <a:prstGeom prst="rect">
            <a:avLst/>
          </a:prstGeom>
        </p:spPr>
      </p:pic>
      <p:grpSp>
        <p:nvGrpSpPr>
          <p:cNvPr id="4" name="グループ化 167"/>
          <p:cNvGrpSpPr/>
          <p:nvPr/>
        </p:nvGrpSpPr>
        <p:grpSpPr>
          <a:xfrm>
            <a:off x="8072462" y="4857760"/>
            <a:ext cx="822874" cy="500066"/>
            <a:chOff x="4786314" y="5000636"/>
            <a:chExt cx="822874" cy="500066"/>
          </a:xfrm>
        </p:grpSpPr>
        <p:pic>
          <p:nvPicPr>
            <p:cNvPr id="169" name="図 168" descr="モニタ仕様PC.gif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4786314" y="5000636"/>
              <a:ext cx="748300" cy="438029"/>
            </a:xfrm>
            <a:prstGeom prst="rect">
              <a:avLst/>
            </a:prstGeom>
          </p:spPr>
        </p:pic>
        <p:pic>
          <p:nvPicPr>
            <p:cNvPr id="170" name="図 169" descr="IMG_1500_modified.gif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14942" y="5177815"/>
              <a:ext cx="394246" cy="322887"/>
            </a:xfrm>
            <a:prstGeom prst="rect">
              <a:avLst/>
            </a:prstGeom>
          </p:spPr>
        </p:pic>
      </p:grpSp>
      <p:pic>
        <p:nvPicPr>
          <p:cNvPr id="178" name="図 177" descr="NTT-A2-BLUE.gif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7566" y="428604"/>
            <a:ext cx="849210" cy="305749"/>
          </a:xfrm>
          <a:prstGeom prst="rect">
            <a:avLst/>
          </a:prstGeom>
        </p:spPr>
      </p:pic>
      <p:sp>
        <p:nvSpPr>
          <p:cNvPr id="179" name="テキスト ボックス 59"/>
          <p:cNvSpPr txBox="1">
            <a:spLocks noChangeArrowheads="1"/>
          </p:cNvSpPr>
          <p:nvPr/>
        </p:nvSpPr>
        <p:spPr bwMode="auto">
          <a:xfrm>
            <a:off x="4881478" y="5778502"/>
            <a:ext cx="54053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ja-JP" sz="1000" dirty="0" smtClean="0">
                <a:latin typeface="Arial" pitchFamily="34" charset="0"/>
                <a:cs typeface="Arial" pitchFamily="34" charset="0"/>
              </a:rPr>
              <a:t>i-Visto</a:t>
            </a:r>
          </a:p>
        </p:txBody>
      </p:sp>
      <p:pic>
        <p:nvPicPr>
          <p:cNvPr id="182" name="図 181" descr="NTT-A1-DCOLOR.gif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1612" y="6357958"/>
            <a:ext cx="322802" cy="428604"/>
          </a:xfrm>
          <a:prstGeom prst="rect">
            <a:avLst/>
          </a:prstGeom>
        </p:spPr>
      </p:pic>
      <p:pic>
        <p:nvPicPr>
          <p:cNvPr id="183" name="図 182" descr="logo_color.emf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69809" y="5014922"/>
            <a:ext cx="303896" cy="360554"/>
          </a:xfrm>
          <a:prstGeom prst="rect">
            <a:avLst/>
          </a:prstGeom>
        </p:spPr>
      </p:pic>
      <p:pic>
        <p:nvPicPr>
          <p:cNvPr id="1026" name="Picture 2" descr="cyberlogo1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386794" y="392094"/>
            <a:ext cx="6858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129" descr="C:\Documents and Settings\s.kuwabara\Local Settings\Temporary Internet Files\Content.IE5\I966PCQ2\MCj04289610000[1].wmf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rcRect/>
              <a:stretch>
                <a:fillRect/>
              </a:stretch>
            </p:blipFill>
          </mc:Choice>
          <mc:Fallback>
            <p:blipFill>
              <a:blip r:embed="rId23"/>
              <a:srcRect/>
              <a:stretch>
                <a:fillRect/>
              </a:stretch>
            </p:blipFill>
          </mc:Fallback>
        </mc:AlternateContent>
        <p:spPr bwMode="auto">
          <a:xfrm>
            <a:off x="7483475" y="2813050"/>
            <a:ext cx="587029" cy="71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129" descr="C:\Documents and Settings\s.kuwabara\Local Settings\Temporary Internet Files\Content.IE5\I966PCQ2\MCj04289610000[1].wmf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rcRect/>
              <a:stretch>
                <a:fillRect/>
              </a:stretch>
            </p:blipFill>
          </mc:Choice>
          <mc:Fallback>
            <p:blipFill>
              <a:blip r:embed="rId23"/>
              <a:srcRect/>
              <a:stretch>
                <a:fillRect/>
              </a:stretch>
            </p:blipFill>
          </mc:Fallback>
        </mc:AlternateContent>
        <p:spPr bwMode="auto">
          <a:xfrm>
            <a:off x="7415213" y="3214687"/>
            <a:ext cx="587030" cy="71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129" descr="C:\Documents and Settings\s.kuwabara\Local Settings\Temporary Internet Files\Content.IE5\I966PCQ2\MCj04289610000[1].wmf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rcRect/>
              <a:stretch>
                <a:fillRect/>
              </a:stretch>
            </p:blipFill>
          </mc:Choice>
          <mc:Fallback>
            <p:blipFill>
              <a:blip r:embed="rId23"/>
              <a:srcRect/>
              <a:stretch>
                <a:fillRect/>
              </a:stretch>
            </p:blipFill>
          </mc:Fallback>
        </mc:AlternateContent>
        <p:spPr bwMode="auto">
          <a:xfrm>
            <a:off x="7343775" y="3614588"/>
            <a:ext cx="587029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129" descr="C:\Documents and Settings\s.kuwabara\Local Settings\Temporary Internet Files\Content.IE5\I966PCQ2\MCj04289610000[1].wmf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rcRect/>
              <a:stretch>
                <a:fillRect/>
              </a:stretch>
            </p:blipFill>
          </mc:Choice>
          <mc:Fallback>
            <p:blipFill>
              <a:blip r:embed="rId23"/>
              <a:srcRect/>
              <a:stretch>
                <a:fillRect/>
              </a:stretch>
            </p:blipFill>
          </mc:Fallback>
        </mc:AlternateContent>
        <p:spPr bwMode="auto">
          <a:xfrm>
            <a:off x="7840663" y="3027362"/>
            <a:ext cx="587030" cy="71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129" descr="C:\Documents and Settings\s.kuwabara\Local Settings\Temporary Internet Files\Content.IE5\I966PCQ2\MCj04289610000[1].wmf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rcRect/>
              <a:stretch>
                <a:fillRect/>
              </a:stretch>
            </p:blipFill>
          </mc:Choice>
          <mc:Fallback>
            <p:blipFill>
              <a:blip r:embed="rId23"/>
              <a:srcRect/>
              <a:stretch>
                <a:fillRect/>
              </a:stretch>
            </p:blipFill>
          </mc:Fallback>
        </mc:AlternateContent>
        <p:spPr bwMode="auto">
          <a:xfrm>
            <a:off x="7772400" y="3429000"/>
            <a:ext cx="587029" cy="71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129" descr="C:\Documents and Settings\s.kuwabara\Local Settings\Temporary Internet Files\Content.IE5\I966PCQ2\MCj04289610000[1].wmf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rcRect/>
              <a:stretch>
                <a:fillRect/>
              </a:stretch>
            </p:blipFill>
          </mc:Choice>
          <mc:Fallback>
            <p:blipFill>
              <a:blip r:embed="rId23"/>
              <a:srcRect/>
              <a:stretch>
                <a:fillRect/>
              </a:stretch>
            </p:blipFill>
          </mc:Fallback>
        </mc:AlternateContent>
        <p:spPr bwMode="auto">
          <a:xfrm>
            <a:off x="7700963" y="3828901"/>
            <a:ext cx="587030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129" descr="C:\Documents and Settings\s.kuwabara\Local Settings\Temporary Internet Files\Content.IE5\I966PCQ2\MCj04289610000[1].wmf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rcRect/>
              <a:stretch>
                <a:fillRect/>
              </a:stretch>
            </p:blipFill>
          </mc:Choice>
          <mc:Fallback>
            <p:blipFill>
              <a:blip r:embed="rId23"/>
              <a:srcRect/>
              <a:stretch>
                <a:fillRect/>
              </a:stretch>
            </p:blipFill>
          </mc:Fallback>
        </mc:AlternateContent>
        <p:spPr bwMode="auto">
          <a:xfrm>
            <a:off x="8197850" y="3232150"/>
            <a:ext cx="587029" cy="71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129" descr="C:\Documents and Settings\s.kuwabara\Local Settings\Temporary Internet Files\Content.IE5\I966PCQ2\MCj04289610000[1].wmf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rcRect/>
              <a:stretch>
                <a:fillRect/>
              </a:stretch>
            </p:blipFill>
          </mc:Choice>
          <mc:Fallback>
            <p:blipFill>
              <a:blip r:embed="rId23"/>
              <a:srcRect/>
              <a:stretch>
                <a:fillRect/>
              </a:stretch>
            </p:blipFill>
          </mc:Fallback>
        </mc:AlternateContent>
        <p:spPr bwMode="auto">
          <a:xfrm>
            <a:off x="8129588" y="3633787"/>
            <a:ext cx="587030" cy="71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129" descr="C:\Documents and Settings\s.kuwabara\Local Settings\Temporary Internet Files\Content.IE5\I966PCQ2\MCj04289610000[1].wmf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22"/>
              <a:srcRect/>
              <a:stretch>
                <a:fillRect/>
              </a:stretch>
            </p:blipFill>
          </mc:Choice>
          <mc:Fallback>
            <p:blipFill>
              <a:blip r:embed="rId23"/>
              <a:srcRect/>
              <a:stretch>
                <a:fillRect/>
              </a:stretch>
            </p:blipFill>
          </mc:Fallback>
        </mc:AlternateContent>
        <p:spPr bwMode="auto">
          <a:xfrm>
            <a:off x="8058150" y="4033688"/>
            <a:ext cx="587029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" name="テキスト ボックス 32"/>
          <p:cNvSpPr txBox="1">
            <a:spLocks noChangeArrowheads="1"/>
          </p:cNvSpPr>
          <p:nvPr/>
        </p:nvSpPr>
        <p:spPr bwMode="auto">
          <a:xfrm>
            <a:off x="7315200" y="2369148"/>
            <a:ext cx="13982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800" dirty="0"/>
              <a:t>Tiled Display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5" descr="live_e_log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1000" y="2292665"/>
            <a:ext cx="857250" cy="80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グループ化 92"/>
          <p:cNvGrpSpPr>
            <a:grpSpLocks/>
          </p:cNvGrpSpPr>
          <p:nvPr/>
        </p:nvGrpSpPr>
        <p:grpSpPr bwMode="auto">
          <a:xfrm>
            <a:off x="3286155" y="1643050"/>
            <a:ext cx="5572125" cy="3125787"/>
            <a:chOff x="-32" y="2106639"/>
            <a:chExt cx="9107487" cy="5108575"/>
          </a:xfrm>
        </p:grpSpPr>
        <p:pic>
          <p:nvPicPr>
            <p:cNvPr id="20538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-32" y="2106639"/>
              <a:ext cx="9107487" cy="51085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20539" name="Freeform 37"/>
            <p:cNvSpPr>
              <a:spLocks/>
            </p:cNvSpPr>
            <p:nvPr/>
          </p:nvSpPr>
          <p:spPr bwMode="auto">
            <a:xfrm>
              <a:off x="3253754" y="3834578"/>
              <a:ext cx="793986" cy="575980"/>
            </a:xfrm>
            <a:custGeom>
              <a:avLst/>
              <a:gdLst>
                <a:gd name="T0" fmla="*/ 0 w 499"/>
                <a:gd name="T1" fmla="*/ 2147483647 h 363"/>
                <a:gd name="T2" fmla="*/ 2147483647 w 499"/>
                <a:gd name="T3" fmla="*/ 2147483647 h 363"/>
                <a:gd name="T4" fmla="*/ 2147483647 w 499"/>
                <a:gd name="T5" fmla="*/ 0 h 363"/>
                <a:gd name="T6" fmla="*/ 0 60000 65536"/>
                <a:gd name="T7" fmla="*/ 0 60000 65536"/>
                <a:gd name="T8" fmla="*/ 0 60000 65536"/>
                <a:gd name="T9" fmla="*/ 0 w 499"/>
                <a:gd name="T10" fmla="*/ 0 h 363"/>
                <a:gd name="T11" fmla="*/ 499 w 499"/>
                <a:gd name="T12" fmla="*/ 363 h 36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99" h="363">
                  <a:moveTo>
                    <a:pt x="0" y="363"/>
                  </a:moveTo>
                  <a:cubicBezTo>
                    <a:pt x="26" y="257"/>
                    <a:pt x="53" y="151"/>
                    <a:pt x="136" y="91"/>
                  </a:cubicBezTo>
                  <a:cubicBezTo>
                    <a:pt x="219" y="31"/>
                    <a:pt x="359" y="15"/>
                    <a:pt x="499" y="0"/>
                  </a:cubicBezTo>
                </a:path>
              </a:pathLst>
            </a:custGeom>
            <a:noFill/>
            <a:ln w="508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graphicFrame>
          <p:nvGraphicFramePr>
            <p:cNvPr id="20482" name="Object 12"/>
            <p:cNvGraphicFramePr>
              <a:graphicFrameLocks noChangeAspect="1"/>
            </p:cNvGraphicFramePr>
            <p:nvPr/>
          </p:nvGraphicFramePr>
          <p:xfrm>
            <a:off x="4030630" y="3546502"/>
            <a:ext cx="381000" cy="482600"/>
          </p:xfrm>
          <a:graphic>
            <a:graphicData uri="http://schemas.openxmlformats.org/presentationml/2006/ole">
              <p:oleObj spid="_x0000_s157698" name="Visio" r:id="rId6" imgW="574560" imgH="730440" progId="">
                <p:embed/>
              </p:oleObj>
            </a:graphicData>
          </a:graphic>
        </p:graphicFrame>
        <p:graphicFrame>
          <p:nvGraphicFramePr>
            <p:cNvPr id="20483" name="Object 13"/>
            <p:cNvGraphicFramePr>
              <a:graphicFrameLocks noChangeAspect="1"/>
            </p:cNvGraphicFramePr>
            <p:nvPr/>
          </p:nvGraphicFramePr>
          <p:xfrm>
            <a:off x="3598830" y="4051327"/>
            <a:ext cx="381000" cy="482600"/>
          </p:xfrm>
          <a:graphic>
            <a:graphicData uri="http://schemas.openxmlformats.org/presentationml/2006/ole">
              <p:oleObj spid="_x0000_s157699" name="Visio" r:id="rId7" imgW="574560" imgH="730440" progId="">
                <p:embed/>
              </p:oleObj>
            </a:graphicData>
          </a:graphic>
        </p:graphicFrame>
        <p:graphicFrame>
          <p:nvGraphicFramePr>
            <p:cNvPr id="20484" name="Object 14"/>
            <p:cNvGraphicFramePr>
              <a:graphicFrameLocks noChangeAspect="1"/>
            </p:cNvGraphicFramePr>
            <p:nvPr/>
          </p:nvGraphicFramePr>
          <p:xfrm>
            <a:off x="2949543" y="4338664"/>
            <a:ext cx="381000" cy="482600"/>
          </p:xfrm>
          <a:graphic>
            <a:graphicData uri="http://schemas.openxmlformats.org/presentationml/2006/ole">
              <p:oleObj spid="_x0000_s157700" name="Visio" r:id="rId8" imgW="574560" imgH="730440" progId="">
                <p:embed/>
              </p:oleObj>
            </a:graphicData>
          </a:graphic>
        </p:graphicFrame>
        <p:sp>
          <p:nvSpPr>
            <p:cNvPr id="99" name="Rectangle 44"/>
            <p:cNvSpPr>
              <a:spLocks noChangeArrowheads="1"/>
            </p:cNvSpPr>
            <p:nvPr/>
          </p:nvSpPr>
          <p:spPr bwMode="auto">
            <a:xfrm>
              <a:off x="142679" y="5772670"/>
              <a:ext cx="2592130" cy="91326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EEECE1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41" name="Oval 5"/>
            <p:cNvSpPr>
              <a:spLocks noChangeArrowheads="1"/>
            </p:cNvSpPr>
            <p:nvPr/>
          </p:nvSpPr>
          <p:spPr bwMode="auto">
            <a:xfrm>
              <a:off x="4029578" y="3767121"/>
              <a:ext cx="217957" cy="207560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pic>
          <p:nvPicPr>
            <p:cNvPr id="20542" name="Picture 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351805" y="6686574"/>
              <a:ext cx="695325" cy="171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543" name="Oval 10"/>
            <p:cNvSpPr>
              <a:spLocks noChangeArrowheads="1"/>
            </p:cNvSpPr>
            <p:nvPr/>
          </p:nvSpPr>
          <p:spPr bwMode="auto">
            <a:xfrm>
              <a:off x="3744158" y="4343100"/>
              <a:ext cx="215361" cy="207560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44" name="Oval 11"/>
            <p:cNvSpPr>
              <a:spLocks noChangeArrowheads="1"/>
            </p:cNvSpPr>
            <p:nvPr/>
          </p:nvSpPr>
          <p:spPr bwMode="auto">
            <a:xfrm>
              <a:off x="7776362" y="3118495"/>
              <a:ext cx="215361" cy="207560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45" name="Oval 12"/>
            <p:cNvSpPr>
              <a:spLocks noChangeArrowheads="1"/>
            </p:cNvSpPr>
            <p:nvPr/>
          </p:nvSpPr>
          <p:spPr bwMode="auto">
            <a:xfrm>
              <a:off x="3022824" y="4415746"/>
              <a:ext cx="215361" cy="204965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46" name="Oval 14"/>
            <p:cNvSpPr>
              <a:spLocks noChangeArrowheads="1"/>
            </p:cNvSpPr>
            <p:nvPr/>
          </p:nvSpPr>
          <p:spPr bwMode="auto">
            <a:xfrm>
              <a:off x="3383490" y="4849028"/>
              <a:ext cx="215363" cy="204967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47" name="Oval 15"/>
            <p:cNvSpPr>
              <a:spLocks noChangeArrowheads="1"/>
            </p:cNvSpPr>
            <p:nvPr/>
          </p:nvSpPr>
          <p:spPr bwMode="auto">
            <a:xfrm>
              <a:off x="573403" y="3263787"/>
              <a:ext cx="217957" cy="207560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48" name="Oval 16"/>
            <p:cNvSpPr>
              <a:spLocks noChangeArrowheads="1"/>
            </p:cNvSpPr>
            <p:nvPr/>
          </p:nvSpPr>
          <p:spPr bwMode="auto">
            <a:xfrm>
              <a:off x="1367389" y="3912413"/>
              <a:ext cx="215361" cy="204965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49" name="Oval 17"/>
            <p:cNvSpPr>
              <a:spLocks noChangeArrowheads="1"/>
            </p:cNvSpPr>
            <p:nvPr/>
          </p:nvSpPr>
          <p:spPr bwMode="auto">
            <a:xfrm>
              <a:off x="2304084" y="3912413"/>
              <a:ext cx="215363" cy="204965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50" name="Oval 18"/>
            <p:cNvSpPr>
              <a:spLocks noChangeArrowheads="1"/>
            </p:cNvSpPr>
            <p:nvPr/>
          </p:nvSpPr>
          <p:spPr bwMode="auto">
            <a:xfrm>
              <a:off x="2589504" y="4127756"/>
              <a:ext cx="217957" cy="204967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51" name="Oval 19"/>
            <p:cNvSpPr>
              <a:spLocks noChangeArrowheads="1"/>
            </p:cNvSpPr>
            <p:nvPr/>
          </p:nvSpPr>
          <p:spPr bwMode="auto">
            <a:xfrm>
              <a:off x="2664752" y="3912413"/>
              <a:ext cx="215361" cy="204965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52" name="Oval 20"/>
            <p:cNvSpPr>
              <a:spLocks noChangeArrowheads="1"/>
            </p:cNvSpPr>
            <p:nvPr/>
          </p:nvSpPr>
          <p:spPr bwMode="auto">
            <a:xfrm>
              <a:off x="2664752" y="4488392"/>
              <a:ext cx="215361" cy="204965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53" name="Oval 21"/>
            <p:cNvSpPr>
              <a:spLocks noChangeArrowheads="1"/>
            </p:cNvSpPr>
            <p:nvPr/>
          </p:nvSpPr>
          <p:spPr bwMode="auto">
            <a:xfrm>
              <a:off x="2880113" y="3982464"/>
              <a:ext cx="215363" cy="207560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54" name="Oval 22"/>
            <p:cNvSpPr>
              <a:spLocks noChangeArrowheads="1"/>
            </p:cNvSpPr>
            <p:nvPr/>
          </p:nvSpPr>
          <p:spPr bwMode="auto">
            <a:xfrm>
              <a:off x="3240781" y="4273048"/>
              <a:ext cx="215361" cy="204967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55" name="Oval 23"/>
            <p:cNvSpPr>
              <a:spLocks noChangeArrowheads="1"/>
            </p:cNvSpPr>
            <p:nvPr/>
          </p:nvSpPr>
          <p:spPr bwMode="auto">
            <a:xfrm>
              <a:off x="3383490" y="4273048"/>
              <a:ext cx="215363" cy="204967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56" name="Oval 24"/>
            <p:cNvSpPr>
              <a:spLocks noChangeArrowheads="1"/>
            </p:cNvSpPr>
            <p:nvPr/>
          </p:nvSpPr>
          <p:spPr bwMode="auto">
            <a:xfrm>
              <a:off x="4966273" y="5707809"/>
              <a:ext cx="217957" cy="215343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57" name="Oval 25"/>
            <p:cNvSpPr>
              <a:spLocks noChangeArrowheads="1"/>
            </p:cNvSpPr>
            <p:nvPr/>
          </p:nvSpPr>
          <p:spPr bwMode="auto">
            <a:xfrm>
              <a:off x="4896216" y="5064372"/>
              <a:ext cx="215361" cy="204965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58" name="Oval 26"/>
            <p:cNvSpPr>
              <a:spLocks noChangeArrowheads="1"/>
            </p:cNvSpPr>
            <p:nvPr/>
          </p:nvSpPr>
          <p:spPr bwMode="auto">
            <a:xfrm>
              <a:off x="3456143" y="3621829"/>
              <a:ext cx="215363" cy="207560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59" name="Oval 35"/>
            <p:cNvSpPr>
              <a:spLocks noChangeArrowheads="1"/>
            </p:cNvSpPr>
            <p:nvPr/>
          </p:nvSpPr>
          <p:spPr bwMode="auto">
            <a:xfrm>
              <a:off x="3022824" y="4127756"/>
              <a:ext cx="215361" cy="204967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60" name="Oval 13"/>
            <p:cNvSpPr>
              <a:spLocks noChangeArrowheads="1"/>
            </p:cNvSpPr>
            <p:nvPr/>
          </p:nvSpPr>
          <p:spPr bwMode="auto">
            <a:xfrm>
              <a:off x="3671506" y="4055110"/>
              <a:ext cx="215361" cy="207560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61" name="Freeform 36"/>
            <p:cNvSpPr>
              <a:spLocks/>
            </p:cNvSpPr>
            <p:nvPr/>
          </p:nvSpPr>
          <p:spPr bwMode="auto">
            <a:xfrm>
              <a:off x="3956925" y="3977275"/>
              <a:ext cx="433318" cy="254261"/>
            </a:xfrm>
            <a:custGeom>
              <a:avLst/>
              <a:gdLst>
                <a:gd name="T0" fmla="*/ 0 w 272"/>
                <a:gd name="T1" fmla="*/ 2147483647 h 159"/>
                <a:gd name="T2" fmla="*/ 2147483647 w 272"/>
                <a:gd name="T3" fmla="*/ 2147483647 h 159"/>
                <a:gd name="T4" fmla="*/ 2147483647 w 272"/>
                <a:gd name="T5" fmla="*/ 0 h 159"/>
                <a:gd name="T6" fmla="*/ 0 60000 65536"/>
                <a:gd name="T7" fmla="*/ 0 60000 65536"/>
                <a:gd name="T8" fmla="*/ 0 60000 65536"/>
                <a:gd name="T9" fmla="*/ 0 w 272"/>
                <a:gd name="T10" fmla="*/ 0 h 159"/>
                <a:gd name="T11" fmla="*/ 272 w 272"/>
                <a:gd name="T12" fmla="*/ 159 h 15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2" h="159">
                  <a:moveTo>
                    <a:pt x="0" y="136"/>
                  </a:moveTo>
                  <a:cubicBezTo>
                    <a:pt x="68" y="147"/>
                    <a:pt x="137" y="159"/>
                    <a:pt x="182" y="136"/>
                  </a:cubicBezTo>
                  <a:cubicBezTo>
                    <a:pt x="227" y="113"/>
                    <a:pt x="249" y="56"/>
                    <a:pt x="272" y="0"/>
                  </a:cubicBezTo>
                </a:path>
              </a:pathLst>
            </a:custGeom>
            <a:noFill/>
            <a:ln w="50800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62" name="Text Box 42"/>
            <p:cNvSpPr txBox="1">
              <a:spLocks noChangeArrowheads="1"/>
            </p:cNvSpPr>
            <p:nvPr/>
          </p:nvSpPr>
          <p:spPr bwMode="auto">
            <a:xfrm>
              <a:off x="967801" y="5894613"/>
              <a:ext cx="1577593" cy="4021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ja-JP" sz="1000" b="0">
                  <a:solidFill>
                    <a:srgbClr val="000000"/>
                  </a:solidFill>
                </a:rPr>
                <a:t>Live E! server</a:t>
              </a:r>
            </a:p>
          </p:txBody>
        </p:sp>
        <p:sp>
          <p:nvSpPr>
            <p:cNvPr id="20563" name="Text Box 43"/>
            <p:cNvSpPr txBox="1">
              <a:spLocks noChangeArrowheads="1"/>
            </p:cNvSpPr>
            <p:nvPr/>
          </p:nvSpPr>
          <p:spPr bwMode="auto">
            <a:xfrm>
              <a:off x="939259" y="6255248"/>
              <a:ext cx="1621704" cy="402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ja-JP" sz="1000" b="0">
                  <a:solidFill>
                    <a:srgbClr val="000000"/>
                  </a:solidFill>
                </a:rPr>
                <a:t>Live E! sensor</a:t>
              </a:r>
            </a:p>
          </p:txBody>
        </p:sp>
        <p:graphicFrame>
          <p:nvGraphicFramePr>
            <p:cNvPr id="20485" name="Object 15"/>
            <p:cNvGraphicFramePr>
              <a:graphicFrameLocks noChangeAspect="1"/>
            </p:cNvGraphicFramePr>
            <p:nvPr/>
          </p:nvGraphicFramePr>
          <p:xfrm>
            <a:off x="414305" y="5749977"/>
            <a:ext cx="381000" cy="482600"/>
          </p:xfrm>
          <a:graphic>
            <a:graphicData uri="http://schemas.openxmlformats.org/presentationml/2006/ole">
              <p:oleObj spid="_x0000_s157701" name="Visio" r:id="rId10" imgW="574560" imgH="730440" progId="">
                <p:embed/>
              </p:oleObj>
            </a:graphicData>
          </a:graphic>
        </p:graphicFrame>
        <p:sp>
          <p:nvSpPr>
            <p:cNvPr id="20564" name="Oval 24"/>
            <p:cNvSpPr>
              <a:spLocks noChangeArrowheads="1"/>
            </p:cNvSpPr>
            <p:nvPr/>
          </p:nvSpPr>
          <p:spPr bwMode="auto">
            <a:xfrm>
              <a:off x="503345" y="6325300"/>
              <a:ext cx="215363" cy="217938"/>
            </a:xfrm>
            <a:prstGeom prst="ellipse">
              <a:avLst/>
            </a:prstGeom>
            <a:solidFill>
              <a:srgbClr val="CCECFF"/>
            </a:solidFill>
            <a:ln w="38100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pic>
          <p:nvPicPr>
            <p:cNvPr id="20565" name="Picture 6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392711" y="3765574"/>
              <a:ext cx="2824168" cy="2896752"/>
            </a:xfrm>
            <a:prstGeom prst="rect">
              <a:avLst/>
            </a:prstGeom>
            <a:noFill/>
            <a:ln w="25400">
              <a:solidFill>
                <a:srgbClr val="C0504D"/>
              </a:solidFill>
              <a:miter lim="800000"/>
              <a:headEnd/>
              <a:tailEnd/>
            </a:ln>
          </p:spPr>
        </p:pic>
        <p:sp>
          <p:nvSpPr>
            <p:cNvPr id="20566" name="正方形/長方形 125"/>
            <p:cNvSpPr>
              <a:spLocks noChangeArrowheads="1"/>
            </p:cNvSpPr>
            <p:nvPr/>
          </p:nvSpPr>
          <p:spPr bwMode="auto">
            <a:xfrm>
              <a:off x="2820436" y="3336433"/>
              <a:ext cx="1785171" cy="1787612"/>
            </a:xfrm>
            <a:prstGeom prst="rect">
              <a:avLst/>
            </a:prstGeom>
            <a:noFill/>
            <a:ln w="25400">
              <a:solidFill>
                <a:srgbClr val="C0504D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ja-JP" altLang="en-US" sz="1800" b="0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20567" name="テキスト ボックス 126"/>
            <p:cNvSpPr txBox="1">
              <a:spLocks noChangeArrowheads="1"/>
            </p:cNvSpPr>
            <p:nvPr/>
          </p:nvSpPr>
          <p:spPr bwMode="auto">
            <a:xfrm>
              <a:off x="7358610" y="2142962"/>
              <a:ext cx="1572404" cy="3762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ja-JP" sz="900" b="0">
                  <a:solidFill>
                    <a:srgbClr val="000000"/>
                  </a:solidFill>
                  <a:latin typeface="メイリオ" charset="-128"/>
                  <a:ea typeface="メイリオ" charset="-128"/>
                </a:rPr>
                <a:t>2008/9</a:t>
              </a:r>
              <a:r>
                <a:rPr lang="ja-JP" altLang="en-US" sz="900" b="0">
                  <a:solidFill>
                    <a:srgbClr val="000000"/>
                  </a:solidFill>
                  <a:latin typeface="メイリオ" charset="-128"/>
                  <a:ea typeface="メイリオ" charset="-128"/>
                </a:rPr>
                <a:t>現在</a:t>
              </a:r>
            </a:p>
          </p:txBody>
        </p:sp>
        <p:sp>
          <p:nvSpPr>
            <p:cNvPr id="128" name="フリーフォーム 127"/>
            <p:cNvSpPr/>
            <p:nvPr/>
          </p:nvSpPr>
          <p:spPr>
            <a:xfrm>
              <a:off x="4606893" y="3336952"/>
              <a:ext cx="771525" cy="3309919"/>
            </a:xfrm>
            <a:custGeom>
              <a:avLst/>
              <a:gdLst>
                <a:gd name="connsiteX0" fmla="*/ 0 w 771525"/>
                <a:gd name="connsiteY0" fmla="*/ 0 h 2452687"/>
                <a:gd name="connsiteX1" fmla="*/ 0 w 771525"/>
                <a:gd name="connsiteY1" fmla="*/ 1800225 h 2452687"/>
                <a:gd name="connsiteX2" fmla="*/ 771525 w 771525"/>
                <a:gd name="connsiteY2" fmla="*/ 2452687 h 2452687"/>
                <a:gd name="connsiteX3" fmla="*/ 771525 w 771525"/>
                <a:gd name="connsiteY3" fmla="*/ 414337 h 2452687"/>
                <a:gd name="connsiteX4" fmla="*/ 0 w 771525"/>
                <a:gd name="connsiteY4" fmla="*/ 0 h 2452687"/>
                <a:gd name="connsiteX0" fmla="*/ 0 w 771525"/>
                <a:gd name="connsiteY0" fmla="*/ 0 h 3309919"/>
                <a:gd name="connsiteX1" fmla="*/ 0 w 771525"/>
                <a:gd name="connsiteY1" fmla="*/ 1800225 h 3309919"/>
                <a:gd name="connsiteX2" fmla="*/ 771525 w 771525"/>
                <a:gd name="connsiteY2" fmla="*/ 3309919 h 3309919"/>
                <a:gd name="connsiteX3" fmla="*/ 771525 w 771525"/>
                <a:gd name="connsiteY3" fmla="*/ 414337 h 3309919"/>
                <a:gd name="connsiteX4" fmla="*/ 0 w 771525"/>
                <a:gd name="connsiteY4" fmla="*/ 0 h 330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525" h="3309919">
                  <a:moveTo>
                    <a:pt x="0" y="0"/>
                  </a:moveTo>
                  <a:lnTo>
                    <a:pt x="0" y="1800225"/>
                  </a:lnTo>
                  <a:lnTo>
                    <a:pt x="771525" y="3309919"/>
                  </a:lnTo>
                  <a:lnTo>
                    <a:pt x="771525" y="414337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4BACC6">
                    <a:lumMod val="60000"/>
                    <a:lumOff val="40000"/>
                  </a:srgbClr>
                </a:gs>
                <a:gs pos="50000">
                  <a:srgbClr val="4F81BD">
                    <a:tint val="44500"/>
                    <a:satMod val="160000"/>
                    <a:alpha val="50000"/>
                  </a:srgbClr>
                </a:gs>
                <a:gs pos="100000">
                  <a:srgbClr val="4F81BD">
                    <a:tint val="23500"/>
                    <a:satMod val="160000"/>
                    <a:alpha val="50000"/>
                  </a:srgbClr>
                </a:gs>
              </a:gsLst>
              <a:lin ang="0" scaled="1"/>
              <a:tileRect/>
            </a:gra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anchor="ctr"/>
            <a:lstStyle/>
            <a:p>
              <a:endParaRPr lang="ja-JP" altLang="en-US" sz="1800" b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20488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latin typeface="メイリオ" charset="-128"/>
                <a:ea typeface="メイリオ" charset="-128"/>
              </a:rPr>
              <a:t>Live E! on P2P Platform “PIAX”</a:t>
            </a:r>
            <a:endParaRPr lang="ja-JP" altLang="en-US" dirty="0" smtClean="0">
              <a:latin typeface="メイリオ" charset="-128"/>
              <a:ea typeface="メイリオ" charset="-128"/>
            </a:endParaRPr>
          </a:p>
        </p:txBody>
      </p:sp>
      <p:sp>
        <p:nvSpPr>
          <p:cNvPr id="20526" name="テキスト ボックス 92"/>
          <p:cNvSpPr txBox="1">
            <a:spLocks noChangeArrowheads="1"/>
          </p:cNvSpPr>
          <p:nvPr/>
        </p:nvSpPr>
        <p:spPr bwMode="auto">
          <a:xfrm>
            <a:off x="214282" y="5286388"/>
            <a:ext cx="2286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ja-JP" sz="1600" b="0" dirty="0">
                <a:solidFill>
                  <a:srgbClr val="000000"/>
                </a:solidFill>
              </a:rPr>
              <a:t>PIAX Overlay Network</a:t>
            </a:r>
          </a:p>
        </p:txBody>
      </p:sp>
      <p:grpSp>
        <p:nvGrpSpPr>
          <p:cNvPr id="3" name="グループ化 104"/>
          <p:cNvGrpSpPr/>
          <p:nvPr/>
        </p:nvGrpSpPr>
        <p:grpSpPr>
          <a:xfrm>
            <a:off x="214282" y="2934985"/>
            <a:ext cx="3995738" cy="2994345"/>
            <a:chOff x="214282" y="2928934"/>
            <a:chExt cx="3995738" cy="2994345"/>
          </a:xfrm>
        </p:grpSpPr>
        <p:sp>
          <p:nvSpPr>
            <p:cNvPr id="20491" name="円/楕円 8"/>
            <p:cNvSpPr>
              <a:spLocks noChangeArrowheads="1"/>
            </p:cNvSpPr>
            <p:nvPr/>
          </p:nvSpPr>
          <p:spPr bwMode="auto">
            <a:xfrm rot="-991504">
              <a:off x="862013" y="2997517"/>
              <a:ext cx="3286125" cy="2012950"/>
            </a:xfrm>
            <a:prstGeom prst="ellipse">
              <a:avLst/>
            </a:prstGeom>
            <a:noFill/>
            <a:ln w="76200">
              <a:solidFill>
                <a:srgbClr val="D7E4BD"/>
              </a:solidFill>
              <a:round/>
              <a:headEnd/>
              <a:tailEnd/>
            </a:ln>
          </p:spPr>
          <p:txBody>
            <a:bodyPr anchor="ctr"/>
            <a:lstStyle/>
            <a:p>
              <a:endParaRPr kumimoji="0" lang="ja-JP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pic>
          <p:nvPicPr>
            <p:cNvPr id="20531" name="Picture 4" descr="miniTAI8515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500313" y="5364479"/>
              <a:ext cx="500062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H="1" flipV="1">
              <a:off x="2776507" y="3733796"/>
              <a:ext cx="692150" cy="295275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H="1">
              <a:off x="1758920" y="4221159"/>
              <a:ext cx="631825" cy="315912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2" name="Line 13"/>
            <p:cNvSpPr>
              <a:spLocks noChangeShapeType="1"/>
            </p:cNvSpPr>
            <p:nvPr/>
          </p:nvSpPr>
          <p:spPr bwMode="auto">
            <a:xfrm flipH="1">
              <a:off x="2390745" y="3694109"/>
              <a:ext cx="315912" cy="423862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sysClr val="windowText" lastClr="000000"/>
                </a:solidFill>
                <a:latin typeface="Arial" pitchFamily="34" charset="0"/>
              </a:endParaRPr>
            </a:p>
          </p:txBody>
        </p:sp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H="1">
              <a:off x="3338482" y="4029071"/>
              <a:ext cx="130175" cy="612775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>
              <a:off x="1443007" y="3979859"/>
              <a:ext cx="315913" cy="557212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V="1">
              <a:off x="1443007" y="3694109"/>
              <a:ext cx="1263650" cy="285750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 flipV="1">
              <a:off x="2498695" y="4010021"/>
              <a:ext cx="839787" cy="182563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 flipV="1">
              <a:off x="1260445" y="4522784"/>
              <a:ext cx="363537" cy="119062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1260445" y="4705346"/>
              <a:ext cx="963612" cy="119063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2468532" y="4581521"/>
              <a:ext cx="238125" cy="182563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2947957" y="4581521"/>
              <a:ext cx="182563" cy="60325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1866870" y="4522784"/>
              <a:ext cx="839787" cy="1587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 flipV="1">
              <a:off x="2468532" y="4660896"/>
              <a:ext cx="792163" cy="163513"/>
            </a:xfrm>
            <a:prstGeom prst="line">
              <a:avLst/>
            </a:prstGeom>
            <a:noFill/>
            <a:ln w="19050">
              <a:solidFill>
                <a:sysClr val="window" lastClr="FFFFFF">
                  <a:lumMod val="85000"/>
                </a:sys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kern="0">
                <a:solidFill>
                  <a:sysClr val="windowText" lastClr="000000"/>
                </a:solidFill>
                <a:latin typeface="Arial" pitchFamily="34" charset="0"/>
                <a:ea typeface="ＭＳ Ｐゴシック" pitchFamily="50" charset="-128"/>
              </a:endParaRPr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2182782" y="4749796"/>
              <a:ext cx="420688" cy="163513"/>
            </a:xfrm>
            <a:custGeom>
              <a:avLst/>
              <a:gdLst>
                <a:gd name="T0" fmla="*/ 207963 w 265"/>
                <a:gd name="T1" fmla="*/ 0 h 103"/>
                <a:gd name="T2" fmla="*/ 166688 w 265"/>
                <a:gd name="T3" fmla="*/ 0 h 103"/>
                <a:gd name="T4" fmla="*/ 144463 w 265"/>
                <a:gd name="T5" fmla="*/ 3175 h 103"/>
                <a:gd name="T6" fmla="*/ 127000 w 265"/>
                <a:gd name="T7" fmla="*/ 3175 h 103"/>
                <a:gd name="T8" fmla="*/ 107950 w 265"/>
                <a:gd name="T9" fmla="*/ 6350 h 103"/>
                <a:gd name="T10" fmla="*/ 88900 w 265"/>
                <a:gd name="T11" fmla="*/ 11113 h 103"/>
                <a:gd name="T12" fmla="*/ 74613 w 265"/>
                <a:gd name="T13" fmla="*/ 19050 h 103"/>
                <a:gd name="T14" fmla="*/ 58738 w 265"/>
                <a:gd name="T15" fmla="*/ 22225 h 103"/>
                <a:gd name="T16" fmla="*/ 44450 w 265"/>
                <a:gd name="T17" fmla="*/ 30163 h 103"/>
                <a:gd name="T18" fmla="*/ 33338 w 265"/>
                <a:gd name="T19" fmla="*/ 33338 h 103"/>
                <a:gd name="T20" fmla="*/ 22225 w 265"/>
                <a:gd name="T21" fmla="*/ 41275 h 103"/>
                <a:gd name="T22" fmla="*/ 14288 w 265"/>
                <a:gd name="T23" fmla="*/ 47625 h 103"/>
                <a:gd name="T24" fmla="*/ 7938 w 265"/>
                <a:gd name="T25" fmla="*/ 55563 h 103"/>
                <a:gd name="T26" fmla="*/ 3175 w 265"/>
                <a:gd name="T27" fmla="*/ 63500 h 103"/>
                <a:gd name="T28" fmla="*/ 0 w 265"/>
                <a:gd name="T29" fmla="*/ 69850 h 103"/>
                <a:gd name="T30" fmla="*/ 0 w 265"/>
                <a:gd name="T31" fmla="*/ 80963 h 103"/>
                <a:gd name="T32" fmla="*/ 0 w 265"/>
                <a:gd name="T33" fmla="*/ 88900 h 103"/>
                <a:gd name="T34" fmla="*/ 3175 w 265"/>
                <a:gd name="T35" fmla="*/ 96838 h 103"/>
                <a:gd name="T36" fmla="*/ 7938 w 265"/>
                <a:gd name="T37" fmla="*/ 103188 h 103"/>
                <a:gd name="T38" fmla="*/ 14288 w 265"/>
                <a:gd name="T39" fmla="*/ 111125 h 103"/>
                <a:gd name="T40" fmla="*/ 22225 w 265"/>
                <a:gd name="T41" fmla="*/ 119063 h 103"/>
                <a:gd name="T42" fmla="*/ 33338 w 265"/>
                <a:gd name="T43" fmla="*/ 125413 h 103"/>
                <a:gd name="T44" fmla="*/ 44450 w 265"/>
                <a:gd name="T45" fmla="*/ 133350 h 103"/>
                <a:gd name="T46" fmla="*/ 58738 w 265"/>
                <a:gd name="T47" fmla="*/ 136525 h 103"/>
                <a:gd name="T48" fmla="*/ 74613 w 265"/>
                <a:gd name="T49" fmla="*/ 144463 h 103"/>
                <a:gd name="T50" fmla="*/ 88900 w 265"/>
                <a:gd name="T51" fmla="*/ 147638 h 103"/>
                <a:gd name="T52" fmla="*/ 107950 w 265"/>
                <a:gd name="T53" fmla="*/ 152400 h 103"/>
                <a:gd name="T54" fmla="*/ 127000 w 265"/>
                <a:gd name="T55" fmla="*/ 155575 h 103"/>
                <a:gd name="T56" fmla="*/ 144463 w 265"/>
                <a:gd name="T57" fmla="*/ 158750 h 103"/>
                <a:gd name="T58" fmla="*/ 166688 w 265"/>
                <a:gd name="T59" fmla="*/ 158750 h 103"/>
                <a:gd name="T60" fmla="*/ 207963 w 265"/>
                <a:gd name="T61" fmla="*/ 163513 h 103"/>
                <a:gd name="T62" fmla="*/ 252413 w 265"/>
                <a:gd name="T63" fmla="*/ 158750 h 103"/>
                <a:gd name="T64" fmla="*/ 271463 w 265"/>
                <a:gd name="T65" fmla="*/ 158750 h 103"/>
                <a:gd name="T66" fmla="*/ 290513 w 265"/>
                <a:gd name="T67" fmla="*/ 155575 h 103"/>
                <a:gd name="T68" fmla="*/ 307975 w 265"/>
                <a:gd name="T69" fmla="*/ 152400 h 103"/>
                <a:gd name="T70" fmla="*/ 327025 w 265"/>
                <a:gd name="T71" fmla="*/ 147638 h 103"/>
                <a:gd name="T72" fmla="*/ 341313 w 265"/>
                <a:gd name="T73" fmla="*/ 144463 h 103"/>
                <a:gd name="T74" fmla="*/ 357188 w 265"/>
                <a:gd name="T75" fmla="*/ 136525 h 103"/>
                <a:gd name="T76" fmla="*/ 371475 w 265"/>
                <a:gd name="T77" fmla="*/ 133350 h 103"/>
                <a:gd name="T78" fmla="*/ 382588 w 265"/>
                <a:gd name="T79" fmla="*/ 125413 h 103"/>
                <a:gd name="T80" fmla="*/ 393700 w 265"/>
                <a:gd name="T81" fmla="*/ 119063 h 103"/>
                <a:gd name="T82" fmla="*/ 401638 w 265"/>
                <a:gd name="T83" fmla="*/ 111125 h 103"/>
                <a:gd name="T84" fmla="*/ 409575 w 265"/>
                <a:gd name="T85" fmla="*/ 103188 h 103"/>
                <a:gd name="T86" fmla="*/ 412750 w 265"/>
                <a:gd name="T87" fmla="*/ 96838 h 103"/>
                <a:gd name="T88" fmla="*/ 415925 w 265"/>
                <a:gd name="T89" fmla="*/ 88900 h 103"/>
                <a:gd name="T90" fmla="*/ 420688 w 265"/>
                <a:gd name="T91" fmla="*/ 80963 h 103"/>
                <a:gd name="T92" fmla="*/ 415925 w 265"/>
                <a:gd name="T93" fmla="*/ 69850 h 103"/>
                <a:gd name="T94" fmla="*/ 412750 w 265"/>
                <a:gd name="T95" fmla="*/ 63500 h 103"/>
                <a:gd name="T96" fmla="*/ 409575 w 265"/>
                <a:gd name="T97" fmla="*/ 55563 h 103"/>
                <a:gd name="T98" fmla="*/ 401638 w 265"/>
                <a:gd name="T99" fmla="*/ 47625 h 103"/>
                <a:gd name="T100" fmla="*/ 393700 w 265"/>
                <a:gd name="T101" fmla="*/ 41275 h 103"/>
                <a:gd name="T102" fmla="*/ 382588 w 265"/>
                <a:gd name="T103" fmla="*/ 33338 h 103"/>
                <a:gd name="T104" fmla="*/ 371475 w 265"/>
                <a:gd name="T105" fmla="*/ 30163 h 103"/>
                <a:gd name="T106" fmla="*/ 357188 w 265"/>
                <a:gd name="T107" fmla="*/ 22225 h 103"/>
                <a:gd name="T108" fmla="*/ 341313 w 265"/>
                <a:gd name="T109" fmla="*/ 19050 h 103"/>
                <a:gd name="T110" fmla="*/ 327025 w 265"/>
                <a:gd name="T111" fmla="*/ 11113 h 103"/>
                <a:gd name="T112" fmla="*/ 307975 w 265"/>
                <a:gd name="T113" fmla="*/ 6350 h 103"/>
                <a:gd name="T114" fmla="*/ 290513 w 265"/>
                <a:gd name="T115" fmla="*/ 3175 h 103"/>
                <a:gd name="T116" fmla="*/ 271463 w 265"/>
                <a:gd name="T117" fmla="*/ 3175 h 103"/>
                <a:gd name="T118" fmla="*/ 252413 w 265"/>
                <a:gd name="T119" fmla="*/ 0 h 103"/>
                <a:gd name="T120" fmla="*/ 207963 w 265"/>
                <a:gd name="T121" fmla="*/ 0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5"/>
                <a:gd name="T184" fmla="*/ 0 h 103"/>
                <a:gd name="T185" fmla="*/ 265 w 265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5" h="103">
                  <a:moveTo>
                    <a:pt x="131" y="0"/>
                  </a:moveTo>
                  <a:lnTo>
                    <a:pt x="105" y="0"/>
                  </a:lnTo>
                  <a:lnTo>
                    <a:pt x="91" y="2"/>
                  </a:lnTo>
                  <a:lnTo>
                    <a:pt x="80" y="2"/>
                  </a:lnTo>
                  <a:lnTo>
                    <a:pt x="68" y="4"/>
                  </a:lnTo>
                  <a:lnTo>
                    <a:pt x="56" y="7"/>
                  </a:lnTo>
                  <a:lnTo>
                    <a:pt x="47" y="12"/>
                  </a:lnTo>
                  <a:lnTo>
                    <a:pt x="37" y="14"/>
                  </a:lnTo>
                  <a:lnTo>
                    <a:pt x="28" y="19"/>
                  </a:lnTo>
                  <a:lnTo>
                    <a:pt x="21" y="21"/>
                  </a:lnTo>
                  <a:lnTo>
                    <a:pt x="14" y="26"/>
                  </a:lnTo>
                  <a:lnTo>
                    <a:pt x="9" y="30"/>
                  </a:lnTo>
                  <a:lnTo>
                    <a:pt x="5" y="35"/>
                  </a:lnTo>
                  <a:lnTo>
                    <a:pt x="2" y="40"/>
                  </a:lnTo>
                  <a:lnTo>
                    <a:pt x="0" y="44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61"/>
                  </a:lnTo>
                  <a:lnTo>
                    <a:pt x="5" y="65"/>
                  </a:lnTo>
                  <a:lnTo>
                    <a:pt x="9" y="70"/>
                  </a:lnTo>
                  <a:lnTo>
                    <a:pt x="14" y="75"/>
                  </a:lnTo>
                  <a:lnTo>
                    <a:pt x="21" y="79"/>
                  </a:lnTo>
                  <a:lnTo>
                    <a:pt x="28" y="84"/>
                  </a:lnTo>
                  <a:lnTo>
                    <a:pt x="37" y="86"/>
                  </a:lnTo>
                  <a:lnTo>
                    <a:pt x="47" y="91"/>
                  </a:lnTo>
                  <a:lnTo>
                    <a:pt x="56" y="93"/>
                  </a:lnTo>
                  <a:lnTo>
                    <a:pt x="68" y="96"/>
                  </a:lnTo>
                  <a:lnTo>
                    <a:pt x="80" y="98"/>
                  </a:lnTo>
                  <a:lnTo>
                    <a:pt x="91" y="100"/>
                  </a:lnTo>
                  <a:lnTo>
                    <a:pt x="105" y="100"/>
                  </a:lnTo>
                  <a:lnTo>
                    <a:pt x="131" y="103"/>
                  </a:lnTo>
                  <a:lnTo>
                    <a:pt x="159" y="100"/>
                  </a:lnTo>
                  <a:lnTo>
                    <a:pt x="171" y="100"/>
                  </a:lnTo>
                  <a:lnTo>
                    <a:pt x="183" y="98"/>
                  </a:lnTo>
                  <a:lnTo>
                    <a:pt x="194" y="96"/>
                  </a:lnTo>
                  <a:lnTo>
                    <a:pt x="206" y="93"/>
                  </a:lnTo>
                  <a:lnTo>
                    <a:pt x="215" y="91"/>
                  </a:lnTo>
                  <a:lnTo>
                    <a:pt x="225" y="86"/>
                  </a:lnTo>
                  <a:lnTo>
                    <a:pt x="234" y="84"/>
                  </a:lnTo>
                  <a:lnTo>
                    <a:pt x="241" y="79"/>
                  </a:lnTo>
                  <a:lnTo>
                    <a:pt x="248" y="75"/>
                  </a:lnTo>
                  <a:lnTo>
                    <a:pt x="253" y="70"/>
                  </a:lnTo>
                  <a:lnTo>
                    <a:pt x="258" y="65"/>
                  </a:lnTo>
                  <a:lnTo>
                    <a:pt x="260" y="61"/>
                  </a:lnTo>
                  <a:lnTo>
                    <a:pt x="262" y="56"/>
                  </a:lnTo>
                  <a:lnTo>
                    <a:pt x="265" y="51"/>
                  </a:lnTo>
                  <a:lnTo>
                    <a:pt x="262" y="44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3" y="30"/>
                  </a:lnTo>
                  <a:lnTo>
                    <a:pt x="248" y="26"/>
                  </a:lnTo>
                  <a:lnTo>
                    <a:pt x="241" y="21"/>
                  </a:lnTo>
                  <a:lnTo>
                    <a:pt x="234" y="19"/>
                  </a:lnTo>
                  <a:lnTo>
                    <a:pt x="225" y="14"/>
                  </a:lnTo>
                  <a:lnTo>
                    <a:pt x="215" y="12"/>
                  </a:lnTo>
                  <a:lnTo>
                    <a:pt x="206" y="7"/>
                  </a:lnTo>
                  <a:lnTo>
                    <a:pt x="194" y="4"/>
                  </a:lnTo>
                  <a:lnTo>
                    <a:pt x="183" y="2"/>
                  </a:lnTo>
                  <a:lnTo>
                    <a:pt x="171" y="2"/>
                  </a:lnTo>
                  <a:lnTo>
                    <a:pt x="159" y="0"/>
                  </a:lnTo>
                  <a:lnTo>
                    <a:pt x="131" y="0"/>
                  </a:lnTo>
                  <a:close/>
                </a:path>
              </a:pathLst>
            </a:custGeom>
            <a:gradFill rotWithShape="1">
              <a:gsLst>
                <a:gs pos="0">
                  <a:srgbClr val="B8E2E2"/>
                </a:gs>
                <a:gs pos="35001">
                  <a:srgbClr val="CEEAEA"/>
                </a:gs>
                <a:gs pos="100000">
                  <a:srgbClr val="ECF7F7"/>
                </a:gs>
              </a:gsLst>
              <a:lin ang="16200000" scaled="1"/>
            </a:gradFill>
            <a:ln w="9525">
              <a:solidFill>
                <a:srgbClr val="629797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06" name="Freeform 35"/>
            <p:cNvSpPr>
              <a:spLocks/>
            </p:cNvSpPr>
            <p:nvPr/>
          </p:nvSpPr>
          <p:spPr bwMode="auto">
            <a:xfrm>
              <a:off x="2182782" y="4749796"/>
              <a:ext cx="420688" cy="163513"/>
            </a:xfrm>
            <a:custGeom>
              <a:avLst/>
              <a:gdLst>
                <a:gd name="T0" fmla="*/ 2147483647 w 265"/>
                <a:gd name="T1" fmla="*/ 0 h 103"/>
                <a:gd name="T2" fmla="*/ 2147483647 w 265"/>
                <a:gd name="T3" fmla="*/ 0 h 103"/>
                <a:gd name="T4" fmla="*/ 2147483647 w 265"/>
                <a:gd name="T5" fmla="*/ 2147483647 h 103"/>
                <a:gd name="T6" fmla="*/ 2147483647 w 265"/>
                <a:gd name="T7" fmla="*/ 2147483647 h 103"/>
                <a:gd name="T8" fmla="*/ 2147483647 w 265"/>
                <a:gd name="T9" fmla="*/ 2147483647 h 103"/>
                <a:gd name="T10" fmla="*/ 2147483647 w 265"/>
                <a:gd name="T11" fmla="*/ 2147483647 h 103"/>
                <a:gd name="T12" fmla="*/ 2147483647 w 265"/>
                <a:gd name="T13" fmla="*/ 2147483647 h 103"/>
                <a:gd name="T14" fmla="*/ 2147483647 w 265"/>
                <a:gd name="T15" fmla="*/ 2147483647 h 103"/>
                <a:gd name="T16" fmla="*/ 2147483647 w 265"/>
                <a:gd name="T17" fmla="*/ 2147483647 h 103"/>
                <a:gd name="T18" fmla="*/ 2147483647 w 265"/>
                <a:gd name="T19" fmla="*/ 2147483647 h 103"/>
                <a:gd name="T20" fmla="*/ 2147483647 w 265"/>
                <a:gd name="T21" fmla="*/ 2147483647 h 103"/>
                <a:gd name="T22" fmla="*/ 2147483647 w 265"/>
                <a:gd name="T23" fmla="*/ 2147483647 h 103"/>
                <a:gd name="T24" fmla="*/ 2147483647 w 265"/>
                <a:gd name="T25" fmla="*/ 2147483647 h 103"/>
                <a:gd name="T26" fmla="*/ 2147483647 w 265"/>
                <a:gd name="T27" fmla="*/ 2147483647 h 103"/>
                <a:gd name="T28" fmla="*/ 0 w 265"/>
                <a:gd name="T29" fmla="*/ 2147483647 h 103"/>
                <a:gd name="T30" fmla="*/ 0 w 265"/>
                <a:gd name="T31" fmla="*/ 2147483647 h 103"/>
                <a:gd name="T32" fmla="*/ 0 w 265"/>
                <a:gd name="T33" fmla="*/ 2147483647 h 103"/>
                <a:gd name="T34" fmla="*/ 2147483647 w 265"/>
                <a:gd name="T35" fmla="*/ 2147483647 h 103"/>
                <a:gd name="T36" fmla="*/ 2147483647 w 265"/>
                <a:gd name="T37" fmla="*/ 2147483647 h 103"/>
                <a:gd name="T38" fmla="*/ 2147483647 w 265"/>
                <a:gd name="T39" fmla="*/ 2147483647 h 103"/>
                <a:gd name="T40" fmla="*/ 2147483647 w 265"/>
                <a:gd name="T41" fmla="*/ 2147483647 h 103"/>
                <a:gd name="T42" fmla="*/ 2147483647 w 265"/>
                <a:gd name="T43" fmla="*/ 2147483647 h 103"/>
                <a:gd name="T44" fmla="*/ 2147483647 w 265"/>
                <a:gd name="T45" fmla="*/ 2147483647 h 103"/>
                <a:gd name="T46" fmla="*/ 2147483647 w 265"/>
                <a:gd name="T47" fmla="*/ 2147483647 h 103"/>
                <a:gd name="T48" fmla="*/ 2147483647 w 265"/>
                <a:gd name="T49" fmla="*/ 2147483647 h 103"/>
                <a:gd name="T50" fmla="*/ 2147483647 w 265"/>
                <a:gd name="T51" fmla="*/ 2147483647 h 103"/>
                <a:gd name="T52" fmla="*/ 2147483647 w 265"/>
                <a:gd name="T53" fmla="*/ 2147483647 h 103"/>
                <a:gd name="T54" fmla="*/ 2147483647 w 265"/>
                <a:gd name="T55" fmla="*/ 2147483647 h 103"/>
                <a:gd name="T56" fmla="*/ 2147483647 w 265"/>
                <a:gd name="T57" fmla="*/ 2147483647 h 103"/>
                <a:gd name="T58" fmla="*/ 2147483647 w 265"/>
                <a:gd name="T59" fmla="*/ 2147483647 h 103"/>
                <a:gd name="T60" fmla="*/ 2147483647 w 265"/>
                <a:gd name="T61" fmla="*/ 2147483647 h 103"/>
                <a:gd name="T62" fmla="*/ 2147483647 w 265"/>
                <a:gd name="T63" fmla="*/ 2147483647 h 103"/>
                <a:gd name="T64" fmla="*/ 2147483647 w 265"/>
                <a:gd name="T65" fmla="*/ 2147483647 h 103"/>
                <a:gd name="T66" fmla="*/ 2147483647 w 265"/>
                <a:gd name="T67" fmla="*/ 2147483647 h 103"/>
                <a:gd name="T68" fmla="*/ 2147483647 w 265"/>
                <a:gd name="T69" fmla="*/ 2147483647 h 103"/>
                <a:gd name="T70" fmla="*/ 2147483647 w 265"/>
                <a:gd name="T71" fmla="*/ 2147483647 h 103"/>
                <a:gd name="T72" fmla="*/ 2147483647 w 265"/>
                <a:gd name="T73" fmla="*/ 2147483647 h 103"/>
                <a:gd name="T74" fmla="*/ 2147483647 w 265"/>
                <a:gd name="T75" fmla="*/ 2147483647 h 103"/>
                <a:gd name="T76" fmla="*/ 2147483647 w 265"/>
                <a:gd name="T77" fmla="*/ 2147483647 h 103"/>
                <a:gd name="T78" fmla="*/ 2147483647 w 265"/>
                <a:gd name="T79" fmla="*/ 2147483647 h 103"/>
                <a:gd name="T80" fmla="*/ 2147483647 w 265"/>
                <a:gd name="T81" fmla="*/ 2147483647 h 103"/>
                <a:gd name="T82" fmla="*/ 2147483647 w 265"/>
                <a:gd name="T83" fmla="*/ 2147483647 h 103"/>
                <a:gd name="T84" fmla="*/ 2147483647 w 265"/>
                <a:gd name="T85" fmla="*/ 2147483647 h 103"/>
                <a:gd name="T86" fmla="*/ 2147483647 w 265"/>
                <a:gd name="T87" fmla="*/ 2147483647 h 103"/>
                <a:gd name="T88" fmla="*/ 2147483647 w 265"/>
                <a:gd name="T89" fmla="*/ 2147483647 h 103"/>
                <a:gd name="T90" fmla="*/ 2147483647 w 265"/>
                <a:gd name="T91" fmla="*/ 2147483647 h 103"/>
                <a:gd name="T92" fmla="*/ 2147483647 w 265"/>
                <a:gd name="T93" fmla="*/ 2147483647 h 103"/>
                <a:gd name="T94" fmla="*/ 2147483647 w 265"/>
                <a:gd name="T95" fmla="*/ 2147483647 h 103"/>
                <a:gd name="T96" fmla="*/ 2147483647 w 265"/>
                <a:gd name="T97" fmla="*/ 2147483647 h 103"/>
                <a:gd name="T98" fmla="*/ 2147483647 w 265"/>
                <a:gd name="T99" fmla="*/ 2147483647 h 103"/>
                <a:gd name="T100" fmla="*/ 2147483647 w 265"/>
                <a:gd name="T101" fmla="*/ 2147483647 h 103"/>
                <a:gd name="T102" fmla="*/ 2147483647 w 265"/>
                <a:gd name="T103" fmla="*/ 2147483647 h 103"/>
                <a:gd name="T104" fmla="*/ 2147483647 w 265"/>
                <a:gd name="T105" fmla="*/ 2147483647 h 103"/>
                <a:gd name="T106" fmla="*/ 2147483647 w 265"/>
                <a:gd name="T107" fmla="*/ 2147483647 h 103"/>
                <a:gd name="T108" fmla="*/ 2147483647 w 265"/>
                <a:gd name="T109" fmla="*/ 2147483647 h 103"/>
                <a:gd name="T110" fmla="*/ 2147483647 w 265"/>
                <a:gd name="T111" fmla="*/ 2147483647 h 103"/>
                <a:gd name="T112" fmla="*/ 2147483647 w 265"/>
                <a:gd name="T113" fmla="*/ 2147483647 h 103"/>
                <a:gd name="T114" fmla="*/ 2147483647 w 265"/>
                <a:gd name="T115" fmla="*/ 2147483647 h 103"/>
                <a:gd name="T116" fmla="*/ 2147483647 w 265"/>
                <a:gd name="T117" fmla="*/ 2147483647 h 103"/>
                <a:gd name="T118" fmla="*/ 2147483647 w 265"/>
                <a:gd name="T119" fmla="*/ 0 h 103"/>
                <a:gd name="T120" fmla="*/ 2147483647 w 265"/>
                <a:gd name="T121" fmla="*/ 0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5"/>
                <a:gd name="T184" fmla="*/ 0 h 103"/>
                <a:gd name="T185" fmla="*/ 265 w 265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5" h="103">
                  <a:moveTo>
                    <a:pt x="131" y="0"/>
                  </a:moveTo>
                  <a:lnTo>
                    <a:pt x="105" y="0"/>
                  </a:lnTo>
                  <a:lnTo>
                    <a:pt x="91" y="2"/>
                  </a:lnTo>
                  <a:lnTo>
                    <a:pt x="80" y="2"/>
                  </a:lnTo>
                  <a:lnTo>
                    <a:pt x="68" y="4"/>
                  </a:lnTo>
                  <a:lnTo>
                    <a:pt x="56" y="7"/>
                  </a:lnTo>
                  <a:lnTo>
                    <a:pt x="47" y="12"/>
                  </a:lnTo>
                  <a:lnTo>
                    <a:pt x="37" y="14"/>
                  </a:lnTo>
                  <a:lnTo>
                    <a:pt x="28" y="19"/>
                  </a:lnTo>
                  <a:lnTo>
                    <a:pt x="21" y="21"/>
                  </a:lnTo>
                  <a:lnTo>
                    <a:pt x="14" y="26"/>
                  </a:lnTo>
                  <a:lnTo>
                    <a:pt x="9" y="30"/>
                  </a:lnTo>
                  <a:lnTo>
                    <a:pt x="5" y="35"/>
                  </a:lnTo>
                  <a:lnTo>
                    <a:pt x="2" y="40"/>
                  </a:lnTo>
                  <a:lnTo>
                    <a:pt x="0" y="44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61"/>
                  </a:lnTo>
                  <a:lnTo>
                    <a:pt x="5" y="65"/>
                  </a:lnTo>
                  <a:lnTo>
                    <a:pt x="9" y="70"/>
                  </a:lnTo>
                  <a:lnTo>
                    <a:pt x="14" y="75"/>
                  </a:lnTo>
                  <a:lnTo>
                    <a:pt x="21" y="79"/>
                  </a:lnTo>
                  <a:lnTo>
                    <a:pt x="28" y="84"/>
                  </a:lnTo>
                  <a:lnTo>
                    <a:pt x="37" y="86"/>
                  </a:lnTo>
                  <a:lnTo>
                    <a:pt x="47" y="91"/>
                  </a:lnTo>
                  <a:lnTo>
                    <a:pt x="56" y="93"/>
                  </a:lnTo>
                  <a:lnTo>
                    <a:pt x="68" y="96"/>
                  </a:lnTo>
                  <a:lnTo>
                    <a:pt x="80" y="98"/>
                  </a:lnTo>
                  <a:lnTo>
                    <a:pt x="91" y="100"/>
                  </a:lnTo>
                  <a:lnTo>
                    <a:pt x="105" y="100"/>
                  </a:lnTo>
                  <a:lnTo>
                    <a:pt x="131" y="103"/>
                  </a:lnTo>
                  <a:lnTo>
                    <a:pt x="159" y="100"/>
                  </a:lnTo>
                  <a:lnTo>
                    <a:pt x="171" y="100"/>
                  </a:lnTo>
                  <a:lnTo>
                    <a:pt x="183" y="98"/>
                  </a:lnTo>
                  <a:lnTo>
                    <a:pt x="194" y="96"/>
                  </a:lnTo>
                  <a:lnTo>
                    <a:pt x="206" y="93"/>
                  </a:lnTo>
                  <a:lnTo>
                    <a:pt x="215" y="91"/>
                  </a:lnTo>
                  <a:lnTo>
                    <a:pt x="225" y="86"/>
                  </a:lnTo>
                  <a:lnTo>
                    <a:pt x="234" y="84"/>
                  </a:lnTo>
                  <a:lnTo>
                    <a:pt x="241" y="79"/>
                  </a:lnTo>
                  <a:lnTo>
                    <a:pt x="248" y="75"/>
                  </a:lnTo>
                  <a:lnTo>
                    <a:pt x="253" y="70"/>
                  </a:lnTo>
                  <a:lnTo>
                    <a:pt x="258" y="65"/>
                  </a:lnTo>
                  <a:lnTo>
                    <a:pt x="260" y="61"/>
                  </a:lnTo>
                  <a:lnTo>
                    <a:pt x="262" y="56"/>
                  </a:lnTo>
                  <a:lnTo>
                    <a:pt x="265" y="51"/>
                  </a:lnTo>
                  <a:lnTo>
                    <a:pt x="262" y="44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3" y="30"/>
                  </a:lnTo>
                  <a:lnTo>
                    <a:pt x="248" y="26"/>
                  </a:lnTo>
                  <a:lnTo>
                    <a:pt x="241" y="21"/>
                  </a:lnTo>
                  <a:lnTo>
                    <a:pt x="234" y="19"/>
                  </a:lnTo>
                  <a:lnTo>
                    <a:pt x="225" y="14"/>
                  </a:lnTo>
                  <a:lnTo>
                    <a:pt x="215" y="12"/>
                  </a:lnTo>
                  <a:lnTo>
                    <a:pt x="206" y="7"/>
                  </a:lnTo>
                  <a:lnTo>
                    <a:pt x="194" y="4"/>
                  </a:lnTo>
                  <a:lnTo>
                    <a:pt x="183" y="2"/>
                  </a:lnTo>
                  <a:lnTo>
                    <a:pt x="171" y="2"/>
                  </a:lnTo>
                  <a:lnTo>
                    <a:pt x="159" y="0"/>
                  </a:lnTo>
                  <a:lnTo>
                    <a:pt x="131" y="0"/>
                  </a:lnTo>
                </a:path>
              </a:pathLst>
            </a:custGeom>
            <a:noFill/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2603470" y="4433884"/>
              <a:ext cx="419100" cy="163512"/>
            </a:xfrm>
            <a:custGeom>
              <a:avLst/>
              <a:gdLst>
                <a:gd name="T0" fmla="*/ 207963 w 264"/>
                <a:gd name="T1" fmla="*/ 0 h 103"/>
                <a:gd name="T2" fmla="*/ 166687 w 264"/>
                <a:gd name="T3" fmla="*/ 0 h 103"/>
                <a:gd name="T4" fmla="*/ 144462 w 264"/>
                <a:gd name="T5" fmla="*/ 3175 h 103"/>
                <a:gd name="T6" fmla="*/ 125412 w 264"/>
                <a:gd name="T7" fmla="*/ 3175 h 103"/>
                <a:gd name="T8" fmla="*/ 107950 w 264"/>
                <a:gd name="T9" fmla="*/ 7937 h 103"/>
                <a:gd name="T10" fmla="*/ 92075 w 264"/>
                <a:gd name="T11" fmla="*/ 11112 h 103"/>
                <a:gd name="T12" fmla="*/ 73025 w 264"/>
                <a:gd name="T13" fmla="*/ 19050 h 103"/>
                <a:gd name="T14" fmla="*/ 58737 w 264"/>
                <a:gd name="T15" fmla="*/ 22225 h 103"/>
                <a:gd name="T16" fmla="*/ 47625 w 264"/>
                <a:gd name="T17" fmla="*/ 30162 h 103"/>
                <a:gd name="T18" fmla="*/ 33337 w 264"/>
                <a:gd name="T19" fmla="*/ 33337 h 103"/>
                <a:gd name="T20" fmla="*/ 22225 w 264"/>
                <a:gd name="T21" fmla="*/ 41275 h 103"/>
                <a:gd name="T22" fmla="*/ 14287 w 264"/>
                <a:gd name="T23" fmla="*/ 47625 h 103"/>
                <a:gd name="T24" fmla="*/ 6350 w 264"/>
                <a:gd name="T25" fmla="*/ 55562 h 103"/>
                <a:gd name="T26" fmla="*/ 3175 w 264"/>
                <a:gd name="T27" fmla="*/ 63500 h 103"/>
                <a:gd name="T28" fmla="*/ 0 w 264"/>
                <a:gd name="T29" fmla="*/ 69850 h 103"/>
                <a:gd name="T30" fmla="*/ 0 w 264"/>
                <a:gd name="T31" fmla="*/ 80962 h 103"/>
                <a:gd name="T32" fmla="*/ 0 w 264"/>
                <a:gd name="T33" fmla="*/ 88900 h 103"/>
                <a:gd name="T34" fmla="*/ 3175 w 264"/>
                <a:gd name="T35" fmla="*/ 96837 h 103"/>
                <a:gd name="T36" fmla="*/ 6350 w 264"/>
                <a:gd name="T37" fmla="*/ 103187 h 103"/>
                <a:gd name="T38" fmla="*/ 14287 w 264"/>
                <a:gd name="T39" fmla="*/ 111125 h 103"/>
                <a:gd name="T40" fmla="*/ 22225 w 264"/>
                <a:gd name="T41" fmla="*/ 119062 h 103"/>
                <a:gd name="T42" fmla="*/ 33337 w 264"/>
                <a:gd name="T43" fmla="*/ 125412 h 103"/>
                <a:gd name="T44" fmla="*/ 47625 w 264"/>
                <a:gd name="T45" fmla="*/ 133350 h 103"/>
                <a:gd name="T46" fmla="*/ 58737 w 264"/>
                <a:gd name="T47" fmla="*/ 136525 h 103"/>
                <a:gd name="T48" fmla="*/ 73025 w 264"/>
                <a:gd name="T49" fmla="*/ 144462 h 103"/>
                <a:gd name="T50" fmla="*/ 92075 w 264"/>
                <a:gd name="T51" fmla="*/ 147637 h 103"/>
                <a:gd name="T52" fmla="*/ 107950 w 264"/>
                <a:gd name="T53" fmla="*/ 152400 h 103"/>
                <a:gd name="T54" fmla="*/ 125412 w 264"/>
                <a:gd name="T55" fmla="*/ 155575 h 103"/>
                <a:gd name="T56" fmla="*/ 144462 w 264"/>
                <a:gd name="T57" fmla="*/ 160337 h 103"/>
                <a:gd name="T58" fmla="*/ 166687 w 264"/>
                <a:gd name="T59" fmla="*/ 160337 h 103"/>
                <a:gd name="T60" fmla="*/ 207963 w 264"/>
                <a:gd name="T61" fmla="*/ 163512 h 103"/>
                <a:gd name="T62" fmla="*/ 252412 w 264"/>
                <a:gd name="T63" fmla="*/ 160337 h 103"/>
                <a:gd name="T64" fmla="*/ 271462 w 264"/>
                <a:gd name="T65" fmla="*/ 160337 h 103"/>
                <a:gd name="T66" fmla="*/ 288925 w 264"/>
                <a:gd name="T67" fmla="*/ 155575 h 103"/>
                <a:gd name="T68" fmla="*/ 307975 w 264"/>
                <a:gd name="T69" fmla="*/ 152400 h 103"/>
                <a:gd name="T70" fmla="*/ 327025 w 264"/>
                <a:gd name="T71" fmla="*/ 147637 h 103"/>
                <a:gd name="T72" fmla="*/ 341312 w 264"/>
                <a:gd name="T73" fmla="*/ 144462 h 103"/>
                <a:gd name="T74" fmla="*/ 355600 w 264"/>
                <a:gd name="T75" fmla="*/ 136525 h 103"/>
                <a:gd name="T76" fmla="*/ 371475 w 264"/>
                <a:gd name="T77" fmla="*/ 133350 h 103"/>
                <a:gd name="T78" fmla="*/ 382587 w 264"/>
                <a:gd name="T79" fmla="*/ 125412 h 103"/>
                <a:gd name="T80" fmla="*/ 393700 w 264"/>
                <a:gd name="T81" fmla="*/ 119062 h 103"/>
                <a:gd name="T82" fmla="*/ 401637 w 264"/>
                <a:gd name="T83" fmla="*/ 111125 h 103"/>
                <a:gd name="T84" fmla="*/ 407988 w 264"/>
                <a:gd name="T85" fmla="*/ 103187 h 103"/>
                <a:gd name="T86" fmla="*/ 415925 w 264"/>
                <a:gd name="T87" fmla="*/ 96837 h 103"/>
                <a:gd name="T88" fmla="*/ 415925 w 264"/>
                <a:gd name="T89" fmla="*/ 88900 h 103"/>
                <a:gd name="T90" fmla="*/ 419100 w 264"/>
                <a:gd name="T91" fmla="*/ 80962 h 103"/>
                <a:gd name="T92" fmla="*/ 415925 w 264"/>
                <a:gd name="T93" fmla="*/ 69850 h 103"/>
                <a:gd name="T94" fmla="*/ 415925 w 264"/>
                <a:gd name="T95" fmla="*/ 63500 h 103"/>
                <a:gd name="T96" fmla="*/ 407988 w 264"/>
                <a:gd name="T97" fmla="*/ 55562 h 103"/>
                <a:gd name="T98" fmla="*/ 401637 w 264"/>
                <a:gd name="T99" fmla="*/ 47625 h 103"/>
                <a:gd name="T100" fmla="*/ 393700 w 264"/>
                <a:gd name="T101" fmla="*/ 41275 h 103"/>
                <a:gd name="T102" fmla="*/ 382587 w 264"/>
                <a:gd name="T103" fmla="*/ 33337 h 103"/>
                <a:gd name="T104" fmla="*/ 371475 w 264"/>
                <a:gd name="T105" fmla="*/ 30162 h 103"/>
                <a:gd name="T106" fmla="*/ 355600 w 264"/>
                <a:gd name="T107" fmla="*/ 22225 h 103"/>
                <a:gd name="T108" fmla="*/ 341312 w 264"/>
                <a:gd name="T109" fmla="*/ 19050 h 103"/>
                <a:gd name="T110" fmla="*/ 327025 w 264"/>
                <a:gd name="T111" fmla="*/ 11112 h 103"/>
                <a:gd name="T112" fmla="*/ 307975 w 264"/>
                <a:gd name="T113" fmla="*/ 7937 h 103"/>
                <a:gd name="T114" fmla="*/ 288925 w 264"/>
                <a:gd name="T115" fmla="*/ 3175 h 103"/>
                <a:gd name="T116" fmla="*/ 271462 w 264"/>
                <a:gd name="T117" fmla="*/ 3175 h 103"/>
                <a:gd name="T118" fmla="*/ 252412 w 264"/>
                <a:gd name="T119" fmla="*/ 0 h 103"/>
                <a:gd name="T120" fmla="*/ 207963 w 264"/>
                <a:gd name="T121" fmla="*/ 0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4"/>
                <a:gd name="T184" fmla="*/ 0 h 103"/>
                <a:gd name="T185" fmla="*/ 264 w 264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4" h="103">
                  <a:moveTo>
                    <a:pt x="131" y="0"/>
                  </a:moveTo>
                  <a:lnTo>
                    <a:pt x="105" y="0"/>
                  </a:lnTo>
                  <a:lnTo>
                    <a:pt x="91" y="2"/>
                  </a:lnTo>
                  <a:lnTo>
                    <a:pt x="79" y="2"/>
                  </a:lnTo>
                  <a:lnTo>
                    <a:pt x="68" y="5"/>
                  </a:lnTo>
                  <a:lnTo>
                    <a:pt x="58" y="7"/>
                  </a:lnTo>
                  <a:lnTo>
                    <a:pt x="46" y="12"/>
                  </a:lnTo>
                  <a:lnTo>
                    <a:pt x="37" y="14"/>
                  </a:lnTo>
                  <a:lnTo>
                    <a:pt x="30" y="19"/>
                  </a:lnTo>
                  <a:lnTo>
                    <a:pt x="21" y="21"/>
                  </a:lnTo>
                  <a:lnTo>
                    <a:pt x="14" y="26"/>
                  </a:lnTo>
                  <a:lnTo>
                    <a:pt x="9" y="30"/>
                  </a:lnTo>
                  <a:lnTo>
                    <a:pt x="4" y="35"/>
                  </a:lnTo>
                  <a:lnTo>
                    <a:pt x="2" y="40"/>
                  </a:lnTo>
                  <a:lnTo>
                    <a:pt x="0" y="44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61"/>
                  </a:lnTo>
                  <a:lnTo>
                    <a:pt x="4" y="65"/>
                  </a:lnTo>
                  <a:lnTo>
                    <a:pt x="9" y="70"/>
                  </a:lnTo>
                  <a:lnTo>
                    <a:pt x="14" y="75"/>
                  </a:lnTo>
                  <a:lnTo>
                    <a:pt x="21" y="79"/>
                  </a:lnTo>
                  <a:lnTo>
                    <a:pt x="30" y="84"/>
                  </a:lnTo>
                  <a:lnTo>
                    <a:pt x="37" y="86"/>
                  </a:lnTo>
                  <a:lnTo>
                    <a:pt x="46" y="91"/>
                  </a:lnTo>
                  <a:lnTo>
                    <a:pt x="58" y="93"/>
                  </a:lnTo>
                  <a:lnTo>
                    <a:pt x="68" y="96"/>
                  </a:lnTo>
                  <a:lnTo>
                    <a:pt x="79" y="98"/>
                  </a:lnTo>
                  <a:lnTo>
                    <a:pt x="91" y="101"/>
                  </a:lnTo>
                  <a:lnTo>
                    <a:pt x="105" y="101"/>
                  </a:lnTo>
                  <a:lnTo>
                    <a:pt x="131" y="103"/>
                  </a:lnTo>
                  <a:lnTo>
                    <a:pt x="159" y="101"/>
                  </a:lnTo>
                  <a:lnTo>
                    <a:pt x="171" y="101"/>
                  </a:lnTo>
                  <a:lnTo>
                    <a:pt x="182" y="98"/>
                  </a:lnTo>
                  <a:lnTo>
                    <a:pt x="194" y="96"/>
                  </a:lnTo>
                  <a:lnTo>
                    <a:pt x="206" y="93"/>
                  </a:lnTo>
                  <a:lnTo>
                    <a:pt x="215" y="91"/>
                  </a:lnTo>
                  <a:lnTo>
                    <a:pt x="224" y="86"/>
                  </a:lnTo>
                  <a:lnTo>
                    <a:pt x="234" y="84"/>
                  </a:lnTo>
                  <a:lnTo>
                    <a:pt x="241" y="79"/>
                  </a:lnTo>
                  <a:lnTo>
                    <a:pt x="248" y="75"/>
                  </a:lnTo>
                  <a:lnTo>
                    <a:pt x="253" y="70"/>
                  </a:lnTo>
                  <a:lnTo>
                    <a:pt x="257" y="65"/>
                  </a:lnTo>
                  <a:lnTo>
                    <a:pt x="262" y="61"/>
                  </a:lnTo>
                  <a:lnTo>
                    <a:pt x="262" y="56"/>
                  </a:lnTo>
                  <a:lnTo>
                    <a:pt x="264" y="51"/>
                  </a:lnTo>
                  <a:lnTo>
                    <a:pt x="262" y="44"/>
                  </a:lnTo>
                  <a:lnTo>
                    <a:pt x="262" y="40"/>
                  </a:lnTo>
                  <a:lnTo>
                    <a:pt x="257" y="35"/>
                  </a:lnTo>
                  <a:lnTo>
                    <a:pt x="253" y="30"/>
                  </a:lnTo>
                  <a:lnTo>
                    <a:pt x="248" y="26"/>
                  </a:lnTo>
                  <a:lnTo>
                    <a:pt x="241" y="21"/>
                  </a:lnTo>
                  <a:lnTo>
                    <a:pt x="234" y="19"/>
                  </a:lnTo>
                  <a:lnTo>
                    <a:pt x="224" y="14"/>
                  </a:lnTo>
                  <a:lnTo>
                    <a:pt x="215" y="12"/>
                  </a:lnTo>
                  <a:lnTo>
                    <a:pt x="206" y="7"/>
                  </a:lnTo>
                  <a:lnTo>
                    <a:pt x="194" y="5"/>
                  </a:lnTo>
                  <a:lnTo>
                    <a:pt x="182" y="2"/>
                  </a:lnTo>
                  <a:lnTo>
                    <a:pt x="171" y="2"/>
                  </a:lnTo>
                  <a:lnTo>
                    <a:pt x="159" y="0"/>
                  </a:lnTo>
                  <a:lnTo>
                    <a:pt x="131" y="0"/>
                  </a:lnTo>
                  <a:close/>
                </a:path>
              </a:pathLst>
            </a:custGeom>
            <a:gradFill rotWithShape="1">
              <a:gsLst>
                <a:gs pos="0">
                  <a:srgbClr val="B8E2E2"/>
                </a:gs>
                <a:gs pos="35001">
                  <a:srgbClr val="CEEAEA"/>
                </a:gs>
                <a:gs pos="100000">
                  <a:srgbClr val="ECF7F7"/>
                </a:gs>
              </a:gsLst>
              <a:lin ang="16200000" scaled="1"/>
            </a:gradFill>
            <a:ln w="9525">
              <a:solidFill>
                <a:srgbClr val="629797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1550957" y="4433884"/>
              <a:ext cx="419100" cy="163512"/>
            </a:xfrm>
            <a:custGeom>
              <a:avLst/>
              <a:gdLst>
                <a:gd name="T0" fmla="*/ 207963 w 264"/>
                <a:gd name="T1" fmla="*/ 0 h 103"/>
                <a:gd name="T2" fmla="*/ 166687 w 264"/>
                <a:gd name="T3" fmla="*/ 0 h 103"/>
                <a:gd name="T4" fmla="*/ 144462 w 264"/>
                <a:gd name="T5" fmla="*/ 3175 h 103"/>
                <a:gd name="T6" fmla="*/ 125412 w 264"/>
                <a:gd name="T7" fmla="*/ 3175 h 103"/>
                <a:gd name="T8" fmla="*/ 107950 w 264"/>
                <a:gd name="T9" fmla="*/ 7937 h 103"/>
                <a:gd name="T10" fmla="*/ 88900 w 264"/>
                <a:gd name="T11" fmla="*/ 11112 h 103"/>
                <a:gd name="T12" fmla="*/ 73025 w 264"/>
                <a:gd name="T13" fmla="*/ 19050 h 103"/>
                <a:gd name="T14" fmla="*/ 58737 w 264"/>
                <a:gd name="T15" fmla="*/ 22225 h 103"/>
                <a:gd name="T16" fmla="*/ 44450 w 264"/>
                <a:gd name="T17" fmla="*/ 30162 h 103"/>
                <a:gd name="T18" fmla="*/ 33337 w 264"/>
                <a:gd name="T19" fmla="*/ 33337 h 103"/>
                <a:gd name="T20" fmla="*/ 22225 w 264"/>
                <a:gd name="T21" fmla="*/ 41275 h 103"/>
                <a:gd name="T22" fmla="*/ 14287 w 264"/>
                <a:gd name="T23" fmla="*/ 47625 h 103"/>
                <a:gd name="T24" fmla="*/ 6350 w 264"/>
                <a:gd name="T25" fmla="*/ 55562 h 103"/>
                <a:gd name="T26" fmla="*/ 3175 w 264"/>
                <a:gd name="T27" fmla="*/ 63500 h 103"/>
                <a:gd name="T28" fmla="*/ 0 w 264"/>
                <a:gd name="T29" fmla="*/ 69850 h 103"/>
                <a:gd name="T30" fmla="*/ 0 w 264"/>
                <a:gd name="T31" fmla="*/ 80962 h 103"/>
                <a:gd name="T32" fmla="*/ 0 w 264"/>
                <a:gd name="T33" fmla="*/ 88900 h 103"/>
                <a:gd name="T34" fmla="*/ 3175 w 264"/>
                <a:gd name="T35" fmla="*/ 96837 h 103"/>
                <a:gd name="T36" fmla="*/ 6350 w 264"/>
                <a:gd name="T37" fmla="*/ 103187 h 103"/>
                <a:gd name="T38" fmla="*/ 14287 w 264"/>
                <a:gd name="T39" fmla="*/ 111125 h 103"/>
                <a:gd name="T40" fmla="*/ 22225 w 264"/>
                <a:gd name="T41" fmla="*/ 119062 h 103"/>
                <a:gd name="T42" fmla="*/ 33337 w 264"/>
                <a:gd name="T43" fmla="*/ 125412 h 103"/>
                <a:gd name="T44" fmla="*/ 44450 w 264"/>
                <a:gd name="T45" fmla="*/ 133350 h 103"/>
                <a:gd name="T46" fmla="*/ 58737 w 264"/>
                <a:gd name="T47" fmla="*/ 136525 h 103"/>
                <a:gd name="T48" fmla="*/ 73025 w 264"/>
                <a:gd name="T49" fmla="*/ 144462 h 103"/>
                <a:gd name="T50" fmla="*/ 88900 w 264"/>
                <a:gd name="T51" fmla="*/ 147637 h 103"/>
                <a:gd name="T52" fmla="*/ 107950 w 264"/>
                <a:gd name="T53" fmla="*/ 152400 h 103"/>
                <a:gd name="T54" fmla="*/ 125412 w 264"/>
                <a:gd name="T55" fmla="*/ 155575 h 103"/>
                <a:gd name="T56" fmla="*/ 144462 w 264"/>
                <a:gd name="T57" fmla="*/ 160337 h 103"/>
                <a:gd name="T58" fmla="*/ 166687 w 264"/>
                <a:gd name="T59" fmla="*/ 160337 h 103"/>
                <a:gd name="T60" fmla="*/ 207963 w 264"/>
                <a:gd name="T61" fmla="*/ 163512 h 103"/>
                <a:gd name="T62" fmla="*/ 252412 w 264"/>
                <a:gd name="T63" fmla="*/ 160337 h 103"/>
                <a:gd name="T64" fmla="*/ 271462 w 264"/>
                <a:gd name="T65" fmla="*/ 160337 h 103"/>
                <a:gd name="T66" fmla="*/ 288925 w 264"/>
                <a:gd name="T67" fmla="*/ 155575 h 103"/>
                <a:gd name="T68" fmla="*/ 307975 w 264"/>
                <a:gd name="T69" fmla="*/ 152400 h 103"/>
                <a:gd name="T70" fmla="*/ 327025 w 264"/>
                <a:gd name="T71" fmla="*/ 147637 h 103"/>
                <a:gd name="T72" fmla="*/ 341312 w 264"/>
                <a:gd name="T73" fmla="*/ 144462 h 103"/>
                <a:gd name="T74" fmla="*/ 355600 w 264"/>
                <a:gd name="T75" fmla="*/ 136525 h 103"/>
                <a:gd name="T76" fmla="*/ 371475 w 264"/>
                <a:gd name="T77" fmla="*/ 133350 h 103"/>
                <a:gd name="T78" fmla="*/ 382587 w 264"/>
                <a:gd name="T79" fmla="*/ 125412 h 103"/>
                <a:gd name="T80" fmla="*/ 393700 w 264"/>
                <a:gd name="T81" fmla="*/ 119062 h 103"/>
                <a:gd name="T82" fmla="*/ 401637 w 264"/>
                <a:gd name="T83" fmla="*/ 111125 h 103"/>
                <a:gd name="T84" fmla="*/ 407988 w 264"/>
                <a:gd name="T85" fmla="*/ 103187 h 103"/>
                <a:gd name="T86" fmla="*/ 412750 w 264"/>
                <a:gd name="T87" fmla="*/ 96837 h 103"/>
                <a:gd name="T88" fmla="*/ 415925 w 264"/>
                <a:gd name="T89" fmla="*/ 88900 h 103"/>
                <a:gd name="T90" fmla="*/ 419100 w 264"/>
                <a:gd name="T91" fmla="*/ 80962 h 103"/>
                <a:gd name="T92" fmla="*/ 415925 w 264"/>
                <a:gd name="T93" fmla="*/ 69850 h 103"/>
                <a:gd name="T94" fmla="*/ 412750 w 264"/>
                <a:gd name="T95" fmla="*/ 63500 h 103"/>
                <a:gd name="T96" fmla="*/ 407988 w 264"/>
                <a:gd name="T97" fmla="*/ 55562 h 103"/>
                <a:gd name="T98" fmla="*/ 401637 w 264"/>
                <a:gd name="T99" fmla="*/ 47625 h 103"/>
                <a:gd name="T100" fmla="*/ 393700 w 264"/>
                <a:gd name="T101" fmla="*/ 41275 h 103"/>
                <a:gd name="T102" fmla="*/ 382587 w 264"/>
                <a:gd name="T103" fmla="*/ 33337 h 103"/>
                <a:gd name="T104" fmla="*/ 371475 w 264"/>
                <a:gd name="T105" fmla="*/ 30162 h 103"/>
                <a:gd name="T106" fmla="*/ 355600 w 264"/>
                <a:gd name="T107" fmla="*/ 22225 h 103"/>
                <a:gd name="T108" fmla="*/ 341312 w 264"/>
                <a:gd name="T109" fmla="*/ 19050 h 103"/>
                <a:gd name="T110" fmla="*/ 327025 w 264"/>
                <a:gd name="T111" fmla="*/ 11112 h 103"/>
                <a:gd name="T112" fmla="*/ 307975 w 264"/>
                <a:gd name="T113" fmla="*/ 7937 h 103"/>
                <a:gd name="T114" fmla="*/ 288925 w 264"/>
                <a:gd name="T115" fmla="*/ 3175 h 103"/>
                <a:gd name="T116" fmla="*/ 271462 w 264"/>
                <a:gd name="T117" fmla="*/ 3175 h 103"/>
                <a:gd name="T118" fmla="*/ 252412 w 264"/>
                <a:gd name="T119" fmla="*/ 0 h 103"/>
                <a:gd name="T120" fmla="*/ 207963 w 264"/>
                <a:gd name="T121" fmla="*/ 0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4"/>
                <a:gd name="T184" fmla="*/ 0 h 103"/>
                <a:gd name="T185" fmla="*/ 264 w 264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4" h="103">
                  <a:moveTo>
                    <a:pt x="131" y="0"/>
                  </a:moveTo>
                  <a:lnTo>
                    <a:pt x="105" y="0"/>
                  </a:lnTo>
                  <a:lnTo>
                    <a:pt x="91" y="2"/>
                  </a:lnTo>
                  <a:lnTo>
                    <a:pt x="79" y="2"/>
                  </a:lnTo>
                  <a:lnTo>
                    <a:pt x="68" y="5"/>
                  </a:lnTo>
                  <a:lnTo>
                    <a:pt x="56" y="7"/>
                  </a:lnTo>
                  <a:lnTo>
                    <a:pt x="46" y="12"/>
                  </a:lnTo>
                  <a:lnTo>
                    <a:pt x="37" y="14"/>
                  </a:lnTo>
                  <a:lnTo>
                    <a:pt x="28" y="19"/>
                  </a:lnTo>
                  <a:lnTo>
                    <a:pt x="21" y="21"/>
                  </a:lnTo>
                  <a:lnTo>
                    <a:pt x="14" y="26"/>
                  </a:lnTo>
                  <a:lnTo>
                    <a:pt x="9" y="30"/>
                  </a:lnTo>
                  <a:lnTo>
                    <a:pt x="4" y="35"/>
                  </a:lnTo>
                  <a:lnTo>
                    <a:pt x="2" y="40"/>
                  </a:lnTo>
                  <a:lnTo>
                    <a:pt x="0" y="44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61"/>
                  </a:lnTo>
                  <a:lnTo>
                    <a:pt x="4" y="65"/>
                  </a:lnTo>
                  <a:lnTo>
                    <a:pt x="9" y="70"/>
                  </a:lnTo>
                  <a:lnTo>
                    <a:pt x="14" y="75"/>
                  </a:lnTo>
                  <a:lnTo>
                    <a:pt x="21" y="79"/>
                  </a:lnTo>
                  <a:lnTo>
                    <a:pt x="28" y="84"/>
                  </a:lnTo>
                  <a:lnTo>
                    <a:pt x="37" y="86"/>
                  </a:lnTo>
                  <a:lnTo>
                    <a:pt x="46" y="91"/>
                  </a:lnTo>
                  <a:lnTo>
                    <a:pt x="56" y="93"/>
                  </a:lnTo>
                  <a:lnTo>
                    <a:pt x="68" y="96"/>
                  </a:lnTo>
                  <a:lnTo>
                    <a:pt x="79" y="98"/>
                  </a:lnTo>
                  <a:lnTo>
                    <a:pt x="91" y="101"/>
                  </a:lnTo>
                  <a:lnTo>
                    <a:pt x="105" y="101"/>
                  </a:lnTo>
                  <a:lnTo>
                    <a:pt x="131" y="103"/>
                  </a:lnTo>
                  <a:lnTo>
                    <a:pt x="159" y="101"/>
                  </a:lnTo>
                  <a:lnTo>
                    <a:pt x="171" y="101"/>
                  </a:lnTo>
                  <a:lnTo>
                    <a:pt x="182" y="98"/>
                  </a:lnTo>
                  <a:lnTo>
                    <a:pt x="194" y="96"/>
                  </a:lnTo>
                  <a:lnTo>
                    <a:pt x="206" y="93"/>
                  </a:lnTo>
                  <a:lnTo>
                    <a:pt x="215" y="91"/>
                  </a:lnTo>
                  <a:lnTo>
                    <a:pt x="224" y="86"/>
                  </a:lnTo>
                  <a:lnTo>
                    <a:pt x="234" y="84"/>
                  </a:lnTo>
                  <a:lnTo>
                    <a:pt x="241" y="79"/>
                  </a:lnTo>
                  <a:lnTo>
                    <a:pt x="248" y="75"/>
                  </a:lnTo>
                  <a:lnTo>
                    <a:pt x="253" y="70"/>
                  </a:lnTo>
                  <a:lnTo>
                    <a:pt x="257" y="65"/>
                  </a:lnTo>
                  <a:lnTo>
                    <a:pt x="260" y="61"/>
                  </a:lnTo>
                  <a:lnTo>
                    <a:pt x="262" y="56"/>
                  </a:lnTo>
                  <a:lnTo>
                    <a:pt x="264" y="51"/>
                  </a:lnTo>
                  <a:lnTo>
                    <a:pt x="262" y="44"/>
                  </a:lnTo>
                  <a:lnTo>
                    <a:pt x="260" y="40"/>
                  </a:lnTo>
                  <a:lnTo>
                    <a:pt x="257" y="35"/>
                  </a:lnTo>
                  <a:lnTo>
                    <a:pt x="253" y="30"/>
                  </a:lnTo>
                  <a:lnTo>
                    <a:pt x="248" y="26"/>
                  </a:lnTo>
                  <a:lnTo>
                    <a:pt x="241" y="21"/>
                  </a:lnTo>
                  <a:lnTo>
                    <a:pt x="234" y="19"/>
                  </a:lnTo>
                  <a:lnTo>
                    <a:pt x="224" y="14"/>
                  </a:lnTo>
                  <a:lnTo>
                    <a:pt x="215" y="12"/>
                  </a:lnTo>
                  <a:lnTo>
                    <a:pt x="206" y="7"/>
                  </a:lnTo>
                  <a:lnTo>
                    <a:pt x="194" y="5"/>
                  </a:lnTo>
                  <a:lnTo>
                    <a:pt x="182" y="2"/>
                  </a:lnTo>
                  <a:lnTo>
                    <a:pt x="171" y="2"/>
                  </a:lnTo>
                  <a:lnTo>
                    <a:pt x="159" y="0"/>
                  </a:lnTo>
                  <a:lnTo>
                    <a:pt x="131" y="0"/>
                  </a:lnTo>
                  <a:close/>
                </a:path>
              </a:pathLst>
            </a:custGeom>
            <a:gradFill rotWithShape="1">
              <a:gsLst>
                <a:gs pos="0">
                  <a:srgbClr val="B8E2E2"/>
                </a:gs>
                <a:gs pos="35001">
                  <a:srgbClr val="CEEAEA"/>
                </a:gs>
                <a:gs pos="100000">
                  <a:srgbClr val="ECF7F7"/>
                </a:gs>
              </a:gsLst>
              <a:lin ang="16200000" scaled="1"/>
            </a:gradFill>
            <a:ln w="9525">
              <a:solidFill>
                <a:srgbClr val="629797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7" name="Freeform 40"/>
            <p:cNvSpPr>
              <a:spLocks/>
            </p:cNvSpPr>
            <p:nvPr/>
          </p:nvSpPr>
          <p:spPr bwMode="auto">
            <a:xfrm>
              <a:off x="1022320" y="4578346"/>
              <a:ext cx="420687" cy="163513"/>
            </a:xfrm>
            <a:custGeom>
              <a:avLst/>
              <a:gdLst>
                <a:gd name="T0" fmla="*/ 207962 w 265"/>
                <a:gd name="T1" fmla="*/ 0 h 103"/>
                <a:gd name="T2" fmla="*/ 166687 w 265"/>
                <a:gd name="T3" fmla="*/ 0 h 103"/>
                <a:gd name="T4" fmla="*/ 144462 w 265"/>
                <a:gd name="T5" fmla="*/ 3175 h 103"/>
                <a:gd name="T6" fmla="*/ 127000 w 265"/>
                <a:gd name="T7" fmla="*/ 7938 h 103"/>
                <a:gd name="T8" fmla="*/ 107950 w 265"/>
                <a:gd name="T9" fmla="*/ 11113 h 103"/>
                <a:gd name="T10" fmla="*/ 92075 w 265"/>
                <a:gd name="T11" fmla="*/ 15875 h 103"/>
                <a:gd name="T12" fmla="*/ 74612 w 265"/>
                <a:gd name="T13" fmla="*/ 19050 h 103"/>
                <a:gd name="T14" fmla="*/ 58737 w 265"/>
                <a:gd name="T15" fmla="*/ 22225 h 103"/>
                <a:gd name="T16" fmla="*/ 47625 w 265"/>
                <a:gd name="T17" fmla="*/ 30163 h 103"/>
                <a:gd name="T18" fmla="*/ 33337 w 265"/>
                <a:gd name="T19" fmla="*/ 38100 h 103"/>
                <a:gd name="T20" fmla="*/ 22225 w 265"/>
                <a:gd name="T21" fmla="*/ 44450 h 103"/>
                <a:gd name="T22" fmla="*/ 14287 w 265"/>
                <a:gd name="T23" fmla="*/ 49213 h 103"/>
                <a:gd name="T24" fmla="*/ 7937 w 265"/>
                <a:gd name="T25" fmla="*/ 60325 h 103"/>
                <a:gd name="T26" fmla="*/ 3175 w 265"/>
                <a:gd name="T27" fmla="*/ 66675 h 103"/>
                <a:gd name="T28" fmla="*/ 0 w 265"/>
                <a:gd name="T29" fmla="*/ 74613 h 103"/>
                <a:gd name="T30" fmla="*/ 0 w 265"/>
                <a:gd name="T31" fmla="*/ 82550 h 103"/>
                <a:gd name="T32" fmla="*/ 0 w 265"/>
                <a:gd name="T33" fmla="*/ 88900 h 103"/>
                <a:gd name="T34" fmla="*/ 3175 w 265"/>
                <a:gd name="T35" fmla="*/ 100013 h 103"/>
                <a:gd name="T36" fmla="*/ 7937 w 265"/>
                <a:gd name="T37" fmla="*/ 107950 h 103"/>
                <a:gd name="T38" fmla="*/ 14287 w 265"/>
                <a:gd name="T39" fmla="*/ 115888 h 103"/>
                <a:gd name="T40" fmla="*/ 22225 w 265"/>
                <a:gd name="T41" fmla="*/ 122238 h 103"/>
                <a:gd name="T42" fmla="*/ 33337 w 265"/>
                <a:gd name="T43" fmla="*/ 130175 h 103"/>
                <a:gd name="T44" fmla="*/ 47625 w 265"/>
                <a:gd name="T45" fmla="*/ 133350 h 103"/>
                <a:gd name="T46" fmla="*/ 58737 w 265"/>
                <a:gd name="T47" fmla="*/ 141288 h 103"/>
                <a:gd name="T48" fmla="*/ 74612 w 265"/>
                <a:gd name="T49" fmla="*/ 144463 h 103"/>
                <a:gd name="T50" fmla="*/ 92075 w 265"/>
                <a:gd name="T51" fmla="*/ 149225 h 103"/>
                <a:gd name="T52" fmla="*/ 107950 w 265"/>
                <a:gd name="T53" fmla="*/ 155575 h 103"/>
                <a:gd name="T54" fmla="*/ 127000 w 265"/>
                <a:gd name="T55" fmla="*/ 160338 h 103"/>
                <a:gd name="T56" fmla="*/ 144462 w 265"/>
                <a:gd name="T57" fmla="*/ 160338 h 103"/>
                <a:gd name="T58" fmla="*/ 166687 w 265"/>
                <a:gd name="T59" fmla="*/ 163513 h 103"/>
                <a:gd name="T60" fmla="*/ 207962 w 265"/>
                <a:gd name="T61" fmla="*/ 163513 h 103"/>
                <a:gd name="T62" fmla="*/ 252412 w 265"/>
                <a:gd name="T63" fmla="*/ 163513 h 103"/>
                <a:gd name="T64" fmla="*/ 271462 w 265"/>
                <a:gd name="T65" fmla="*/ 160338 h 103"/>
                <a:gd name="T66" fmla="*/ 290512 w 265"/>
                <a:gd name="T67" fmla="*/ 160338 h 103"/>
                <a:gd name="T68" fmla="*/ 307975 w 265"/>
                <a:gd name="T69" fmla="*/ 155575 h 103"/>
                <a:gd name="T70" fmla="*/ 327025 w 265"/>
                <a:gd name="T71" fmla="*/ 149225 h 103"/>
                <a:gd name="T72" fmla="*/ 341312 w 265"/>
                <a:gd name="T73" fmla="*/ 144463 h 103"/>
                <a:gd name="T74" fmla="*/ 357187 w 265"/>
                <a:gd name="T75" fmla="*/ 141288 h 103"/>
                <a:gd name="T76" fmla="*/ 371474 w 265"/>
                <a:gd name="T77" fmla="*/ 133350 h 103"/>
                <a:gd name="T78" fmla="*/ 382587 w 265"/>
                <a:gd name="T79" fmla="*/ 130175 h 103"/>
                <a:gd name="T80" fmla="*/ 393699 w 265"/>
                <a:gd name="T81" fmla="*/ 122238 h 103"/>
                <a:gd name="T82" fmla="*/ 401637 w 265"/>
                <a:gd name="T83" fmla="*/ 115888 h 103"/>
                <a:gd name="T84" fmla="*/ 409575 w 265"/>
                <a:gd name="T85" fmla="*/ 107950 h 103"/>
                <a:gd name="T86" fmla="*/ 415925 w 265"/>
                <a:gd name="T87" fmla="*/ 100013 h 103"/>
                <a:gd name="T88" fmla="*/ 415925 w 265"/>
                <a:gd name="T89" fmla="*/ 88900 h 103"/>
                <a:gd name="T90" fmla="*/ 420687 w 265"/>
                <a:gd name="T91" fmla="*/ 82550 h 103"/>
                <a:gd name="T92" fmla="*/ 415925 w 265"/>
                <a:gd name="T93" fmla="*/ 74613 h 103"/>
                <a:gd name="T94" fmla="*/ 415925 w 265"/>
                <a:gd name="T95" fmla="*/ 66675 h 103"/>
                <a:gd name="T96" fmla="*/ 409575 w 265"/>
                <a:gd name="T97" fmla="*/ 60325 h 103"/>
                <a:gd name="T98" fmla="*/ 401637 w 265"/>
                <a:gd name="T99" fmla="*/ 49213 h 103"/>
                <a:gd name="T100" fmla="*/ 393699 w 265"/>
                <a:gd name="T101" fmla="*/ 44450 h 103"/>
                <a:gd name="T102" fmla="*/ 382587 w 265"/>
                <a:gd name="T103" fmla="*/ 38100 h 103"/>
                <a:gd name="T104" fmla="*/ 371474 w 265"/>
                <a:gd name="T105" fmla="*/ 30163 h 103"/>
                <a:gd name="T106" fmla="*/ 357187 w 265"/>
                <a:gd name="T107" fmla="*/ 22225 h 103"/>
                <a:gd name="T108" fmla="*/ 341312 w 265"/>
                <a:gd name="T109" fmla="*/ 19050 h 103"/>
                <a:gd name="T110" fmla="*/ 327025 w 265"/>
                <a:gd name="T111" fmla="*/ 15875 h 103"/>
                <a:gd name="T112" fmla="*/ 307975 w 265"/>
                <a:gd name="T113" fmla="*/ 11113 h 103"/>
                <a:gd name="T114" fmla="*/ 290512 w 265"/>
                <a:gd name="T115" fmla="*/ 7938 h 103"/>
                <a:gd name="T116" fmla="*/ 271462 w 265"/>
                <a:gd name="T117" fmla="*/ 3175 h 103"/>
                <a:gd name="T118" fmla="*/ 252412 w 265"/>
                <a:gd name="T119" fmla="*/ 0 h 103"/>
                <a:gd name="T120" fmla="*/ 207962 w 265"/>
                <a:gd name="T121" fmla="*/ 0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5"/>
                <a:gd name="T184" fmla="*/ 0 h 103"/>
                <a:gd name="T185" fmla="*/ 265 w 265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5" h="103">
                  <a:moveTo>
                    <a:pt x="131" y="0"/>
                  </a:moveTo>
                  <a:lnTo>
                    <a:pt x="105" y="0"/>
                  </a:lnTo>
                  <a:lnTo>
                    <a:pt x="91" y="2"/>
                  </a:lnTo>
                  <a:lnTo>
                    <a:pt x="80" y="5"/>
                  </a:lnTo>
                  <a:lnTo>
                    <a:pt x="68" y="7"/>
                  </a:lnTo>
                  <a:lnTo>
                    <a:pt x="58" y="10"/>
                  </a:lnTo>
                  <a:lnTo>
                    <a:pt x="47" y="12"/>
                  </a:lnTo>
                  <a:lnTo>
                    <a:pt x="37" y="14"/>
                  </a:lnTo>
                  <a:lnTo>
                    <a:pt x="30" y="19"/>
                  </a:lnTo>
                  <a:lnTo>
                    <a:pt x="21" y="24"/>
                  </a:lnTo>
                  <a:lnTo>
                    <a:pt x="14" y="28"/>
                  </a:lnTo>
                  <a:lnTo>
                    <a:pt x="9" y="31"/>
                  </a:lnTo>
                  <a:lnTo>
                    <a:pt x="5" y="38"/>
                  </a:lnTo>
                  <a:lnTo>
                    <a:pt x="2" y="42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0" y="56"/>
                  </a:lnTo>
                  <a:lnTo>
                    <a:pt x="2" y="63"/>
                  </a:lnTo>
                  <a:lnTo>
                    <a:pt x="5" y="68"/>
                  </a:lnTo>
                  <a:lnTo>
                    <a:pt x="9" y="73"/>
                  </a:lnTo>
                  <a:lnTo>
                    <a:pt x="14" y="77"/>
                  </a:lnTo>
                  <a:lnTo>
                    <a:pt x="21" y="82"/>
                  </a:lnTo>
                  <a:lnTo>
                    <a:pt x="30" y="84"/>
                  </a:lnTo>
                  <a:lnTo>
                    <a:pt x="37" y="89"/>
                  </a:lnTo>
                  <a:lnTo>
                    <a:pt x="47" y="91"/>
                  </a:lnTo>
                  <a:lnTo>
                    <a:pt x="58" y="94"/>
                  </a:lnTo>
                  <a:lnTo>
                    <a:pt x="68" y="98"/>
                  </a:lnTo>
                  <a:lnTo>
                    <a:pt x="80" y="101"/>
                  </a:lnTo>
                  <a:lnTo>
                    <a:pt x="91" y="101"/>
                  </a:lnTo>
                  <a:lnTo>
                    <a:pt x="105" y="103"/>
                  </a:lnTo>
                  <a:lnTo>
                    <a:pt x="131" y="103"/>
                  </a:lnTo>
                  <a:lnTo>
                    <a:pt x="159" y="103"/>
                  </a:lnTo>
                  <a:lnTo>
                    <a:pt x="171" y="101"/>
                  </a:lnTo>
                  <a:lnTo>
                    <a:pt x="183" y="101"/>
                  </a:lnTo>
                  <a:lnTo>
                    <a:pt x="194" y="98"/>
                  </a:lnTo>
                  <a:lnTo>
                    <a:pt x="206" y="94"/>
                  </a:lnTo>
                  <a:lnTo>
                    <a:pt x="215" y="91"/>
                  </a:lnTo>
                  <a:lnTo>
                    <a:pt x="225" y="89"/>
                  </a:lnTo>
                  <a:lnTo>
                    <a:pt x="234" y="84"/>
                  </a:lnTo>
                  <a:lnTo>
                    <a:pt x="241" y="82"/>
                  </a:lnTo>
                  <a:lnTo>
                    <a:pt x="248" y="77"/>
                  </a:lnTo>
                  <a:lnTo>
                    <a:pt x="253" y="73"/>
                  </a:lnTo>
                  <a:lnTo>
                    <a:pt x="258" y="68"/>
                  </a:lnTo>
                  <a:lnTo>
                    <a:pt x="262" y="63"/>
                  </a:lnTo>
                  <a:lnTo>
                    <a:pt x="262" y="56"/>
                  </a:lnTo>
                  <a:lnTo>
                    <a:pt x="265" y="52"/>
                  </a:lnTo>
                  <a:lnTo>
                    <a:pt x="262" y="47"/>
                  </a:lnTo>
                  <a:lnTo>
                    <a:pt x="262" y="42"/>
                  </a:lnTo>
                  <a:lnTo>
                    <a:pt x="258" y="38"/>
                  </a:lnTo>
                  <a:lnTo>
                    <a:pt x="253" y="31"/>
                  </a:lnTo>
                  <a:lnTo>
                    <a:pt x="248" y="28"/>
                  </a:lnTo>
                  <a:lnTo>
                    <a:pt x="241" y="24"/>
                  </a:lnTo>
                  <a:lnTo>
                    <a:pt x="234" y="19"/>
                  </a:lnTo>
                  <a:lnTo>
                    <a:pt x="225" y="14"/>
                  </a:lnTo>
                  <a:lnTo>
                    <a:pt x="215" y="12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3" y="5"/>
                  </a:lnTo>
                  <a:lnTo>
                    <a:pt x="171" y="2"/>
                  </a:lnTo>
                  <a:lnTo>
                    <a:pt x="159" y="0"/>
                  </a:lnTo>
                  <a:lnTo>
                    <a:pt x="131" y="0"/>
                  </a:lnTo>
                  <a:close/>
                </a:path>
              </a:pathLst>
            </a:custGeom>
            <a:gradFill rotWithShape="1">
              <a:gsLst>
                <a:gs pos="0">
                  <a:srgbClr val="B8E2E2"/>
                </a:gs>
                <a:gs pos="35001">
                  <a:srgbClr val="CEEAEA"/>
                </a:gs>
                <a:gs pos="100000">
                  <a:srgbClr val="ECF7F7"/>
                </a:gs>
              </a:gsLst>
              <a:lin ang="16200000" scaled="1"/>
            </a:gradFill>
            <a:ln w="9525">
              <a:solidFill>
                <a:srgbClr val="629797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10" name="Freeform 41"/>
            <p:cNvSpPr>
              <a:spLocks/>
            </p:cNvSpPr>
            <p:nvPr/>
          </p:nvSpPr>
          <p:spPr bwMode="auto">
            <a:xfrm>
              <a:off x="1022320" y="4578346"/>
              <a:ext cx="420687" cy="163513"/>
            </a:xfrm>
            <a:custGeom>
              <a:avLst/>
              <a:gdLst>
                <a:gd name="T0" fmla="*/ 2147483647 w 265"/>
                <a:gd name="T1" fmla="*/ 0 h 103"/>
                <a:gd name="T2" fmla="*/ 2147483647 w 265"/>
                <a:gd name="T3" fmla="*/ 0 h 103"/>
                <a:gd name="T4" fmla="*/ 2147483647 w 265"/>
                <a:gd name="T5" fmla="*/ 2147483647 h 103"/>
                <a:gd name="T6" fmla="*/ 2147483647 w 265"/>
                <a:gd name="T7" fmla="*/ 2147483647 h 103"/>
                <a:gd name="T8" fmla="*/ 2147483647 w 265"/>
                <a:gd name="T9" fmla="*/ 2147483647 h 103"/>
                <a:gd name="T10" fmla="*/ 2147483647 w 265"/>
                <a:gd name="T11" fmla="*/ 2147483647 h 103"/>
                <a:gd name="T12" fmla="*/ 2147483647 w 265"/>
                <a:gd name="T13" fmla="*/ 2147483647 h 103"/>
                <a:gd name="T14" fmla="*/ 2147483647 w 265"/>
                <a:gd name="T15" fmla="*/ 2147483647 h 103"/>
                <a:gd name="T16" fmla="*/ 2147483647 w 265"/>
                <a:gd name="T17" fmla="*/ 2147483647 h 103"/>
                <a:gd name="T18" fmla="*/ 2147483647 w 265"/>
                <a:gd name="T19" fmla="*/ 2147483647 h 103"/>
                <a:gd name="T20" fmla="*/ 2147483647 w 265"/>
                <a:gd name="T21" fmla="*/ 2147483647 h 103"/>
                <a:gd name="T22" fmla="*/ 2147483647 w 265"/>
                <a:gd name="T23" fmla="*/ 2147483647 h 103"/>
                <a:gd name="T24" fmla="*/ 2147483647 w 265"/>
                <a:gd name="T25" fmla="*/ 2147483647 h 103"/>
                <a:gd name="T26" fmla="*/ 2147483647 w 265"/>
                <a:gd name="T27" fmla="*/ 2147483647 h 103"/>
                <a:gd name="T28" fmla="*/ 0 w 265"/>
                <a:gd name="T29" fmla="*/ 2147483647 h 103"/>
                <a:gd name="T30" fmla="*/ 0 w 265"/>
                <a:gd name="T31" fmla="*/ 2147483647 h 103"/>
                <a:gd name="T32" fmla="*/ 0 w 265"/>
                <a:gd name="T33" fmla="*/ 2147483647 h 103"/>
                <a:gd name="T34" fmla="*/ 2147483647 w 265"/>
                <a:gd name="T35" fmla="*/ 2147483647 h 103"/>
                <a:gd name="T36" fmla="*/ 2147483647 w 265"/>
                <a:gd name="T37" fmla="*/ 2147483647 h 103"/>
                <a:gd name="T38" fmla="*/ 2147483647 w 265"/>
                <a:gd name="T39" fmla="*/ 2147483647 h 103"/>
                <a:gd name="T40" fmla="*/ 2147483647 w 265"/>
                <a:gd name="T41" fmla="*/ 2147483647 h 103"/>
                <a:gd name="T42" fmla="*/ 2147483647 w 265"/>
                <a:gd name="T43" fmla="*/ 2147483647 h 103"/>
                <a:gd name="T44" fmla="*/ 2147483647 w 265"/>
                <a:gd name="T45" fmla="*/ 2147483647 h 103"/>
                <a:gd name="T46" fmla="*/ 2147483647 w 265"/>
                <a:gd name="T47" fmla="*/ 2147483647 h 103"/>
                <a:gd name="T48" fmla="*/ 2147483647 w 265"/>
                <a:gd name="T49" fmla="*/ 2147483647 h 103"/>
                <a:gd name="T50" fmla="*/ 2147483647 w 265"/>
                <a:gd name="T51" fmla="*/ 2147483647 h 103"/>
                <a:gd name="T52" fmla="*/ 2147483647 w 265"/>
                <a:gd name="T53" fmla="*/ 2147483647 h 103"/>
                <a:gd name="T54" fmla="*/ 2147483647 w 265"/>
                <a:gd name="T55" fmla="*/ 2147483647 h 103"/>
                <a:gd name="T56" fmla="*/ 2147483647 w 265"/>
                <a:gd name="T57" fmla="*/ 2147483647 h 103"/>
                <a:gd name="T58" fmla="*/ 2147483647 w 265"/>
                <a:gd name="T59" fmla="*/ 2147483647 h 103"/>
                <a:gd name="T60" fmla="*/ 2147483647 w 265"/>
                <a:gd name="T61" fmla="*/ 2147483647 h 103"/>
                <a:gd name="T62" fmla="*/ 2147483647 w 265"/>
                <a:gd name="T63" fmla="*/ 2147483647 h 103"/>
                <a:gd name="T64" fmla="*/ 2147483647 w 265"/>
                <a:gd name="T65" fmla="*/ 2147483647 h 103"/>
                <a:gd name="T66" fmla="*/ 2147483647 w 265"/>
                <a:gd name="T67" fmla="*/ 2147483647 h 103"/>
                <a:gd name="T68" fmla="*/ 2147483647 w 265"/>
                <a:gd name="T69" fmla="*/ 2147483647 h 103"/>
                <a:gd name="T70" fmla="*/ 2147483647 w 265"/>
                <a:gd name="T71" fmla="*/ 2147483647 h 103"/>
                <a:gd name="T72" fmla="*/ 2147483647 w 265"/>
                <a:gd name="T73" fmla="*/ 2147483647 h 103"/>
                <a:gd name="T74" fmla="*/ 2147483647 w 265"/>
                <a:gd name="T75" fmla="*/ 2147483647 h 103"/>
                <a:gd name="T76" fmla="*/ 2147483647 w 265"/>
                <a:gd name="T77" fmla="*/ 2147483647 h 103"/>
                <a:gd name="T78" fmla="*/ 2147483647 w 265"/>
                <a:gd name="T79" fmla="*/ 2147483647 h 103"/>
                <a:gd name="T80" fmla="*/ 2147483647 w 265"/>
                <a:gd name="T81" fmla="*/ 2147483647 h 103"/>
                <a:gd name="T82" fmla="*/ 2147483647 w 265"/>
                <a:gd name="T83" fmla="*/ 2147483647 h 103"/>
                <a:gd name="T84" fmla="*/ 2147483647 w 265"/>
                <a:gd name="T85" fmla="*/ 2147483647 h 103"/>
                <a:gd name="T86" fmla="*/ 2147483647 w 265"/>
                <a:gd name="T87" fmla="*/ 2147483647 h 103"/>
                <a:gd name="T88" fmla="*/ 2147483647 w 265"/>
                <a:gd name="T89" fmla="*/ 2147483647 h 103"/>
                <a:gd name="T90" fmla="*/ 2147483647 w 265"/>
                <a:gd name="T91" fmla="*/ 2147483647 h 103"/>
                <a:gd name="T92" fmla="*/ 2147483647 w 265"/>
                <a:gd name="T93" fmla="*/ 2147483647 h 103"/>
                <a:gd name="T94" fmla="*/ 2147483647 w 265"/>
                <a:gd name="T95" fmla="*/ 2147483647 h 103"/>
                <a:gd name="T96" fmla="*/ 2147483647 w 265"/>
                <a:gd name="T97" fmla="*/ 2147483647 h 103"/>
                <a:gd name="T98" fmla="*/ 2147483647 w 265"/>
                <a:gd name="T99" fmla="*/ 2147483647 h 103"/>
                <a:gd name="T100" fmla="*/ 2147483647 w 265"/>
                <a:gd name="T101" fmla="*/ 2147483647 h 103"/>
                <a:gd name="T102" fmla="*/ 2147483647 w 265"/>
                <a:gd name="T103" fmla="*/ 2147483647 h 103"/>
                <a:gd name="T104" fmla="*/ 2147483647 w 265"/>
                <a:gd name="T105" fmla="*/ 2147483647 h 103"/>
                <a:gd name="T106" fmla="*/ 2147483647 w 265"/>
                <a:gd name="T107" fmla="*/ 2147483647 h 103"/>
                <a:gd name="T108" fmla="*/ 2147483647 w 265"/>
                <a:gd name="T109" fmla="*/ 2147483647 h 103"/>
                <a:gd name="T110" fmla="*/ 2147483647 w 265"/>
                <a:gd name="T111" fmla="*/ 2147483647 h 103"/>
                <a:gd name="T112" fmla="*/ 2147483647 w 265"/>
                <a:gd name="T113" fmla="*/ 2147483647 h 103"/>
                <a:gd name="T114" fmla="*/ 2147483647 w 265"/>
                <a:gd name="T115" fmla="*/ 2147483647 h 103"/>
                <a:gd name="T116" fmla="*/ 2147483647 w 265"/>
                <a:gd name="T117" fmla="*/ 2147483647 h 103"/>
                <a:gd name="T118" fmla="*/ 2147483647 w 265"/>
                <a:gd name="T119" fmla="*/ 0 h 103"/>
                <a:gd name="T120" fmla="*/ 2147483647 w 265"/>
                <a:gd name="T121" fmla="*/ 0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5"/>
                <a:gd name="T184" fmla="*/ 0 h 103"/>
                <a:gd name="T185" fmla="*/ 265 w 265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5" h="103">
                  <a:moveTo>
                    <a:pt x="131" y="0"/>
                  </a:moveTo>
                  <a:lnTo>
                    <a:pt x="105" y="0"/>
                  </a:lnTo>
                  <a:lnTo>
                    <a:pt x="91" y="2"/>
                  </a:lnTo>
                  <a:lnTo>
                    <a:pt x="80" y="5"/>
                  </a:lnTo>
                  <a:lnTo>
                    <a:pt x="68" y="7"/>
                  </a:lnTo>
                  <a:lnTo>
                    <a:pt x="58" y="10"/>
                  </a:lnTo>
                  <a:lnTo>
                    <a:pt x="47" y="12"/>
                  </a:lnTo>
                  <a:lnTo>
                    <a:pt x="37" y="14"/>
                  </a:lnTo>
                  <a:lnTo>
                    <a:pt x="30" y="19"/>
                  </a:lnTo>
                  <a:lnTo>
                    <a:pt x="21" y="24"/>
                  </a:lnTo>
                  <a:lnTo>
                    <a:pt x="14" y="28"/>
                  </a:lnTo>
                  <a:lnTo>
                    <a:pt x="9" y="31"/>
                  </a:lnTo>
                  <a:lnTo>
                    <a:pt x="5" y="38"/>
                  </a:lnTo>
                  <a:lnTo>
                    <a:pt x="2" y="42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0" y="56"/>
                  </a:lnTo>
                  <a:lnTo>
                    <a:pt x="2" y="63"/>
                  </a:lnTo>
                  <a:lnTo>
                    <a:pt x="5" y="68"/>
                  </a:lnTo>
                  <a:lnTo>
                    <a:pt x="9" y="73"/>
                  </a:lnTo>
                  <a:lnTo>
                    <a:pt x="14" y="77"/>
                  </a:lnTo>
                  <a:lnTo>
                    <a:pt x="21" y="82"/>
                  </a:lnTo>
                  <a:lnTo>
                    <a:pt x="30" y="84"/>
                  </a:lnTo>
                  <a:lnTo>
                    <a:pt x="37" y="89"/>
                  </a:lnTo>
                  <a:lnTo>
                    <a:pt x="47" y="91"/>
                  </a:lnTo>
                  <a:lnTo>
                    <a:pt x="58" y="94"/>
                  </a:lnTo>
                  <a:lnTo>
                    <a:pt x="68" y="98"/>
                  </a:lnTo>
                  <a:lnTo>
                    <a:pt x="80" y="101"/>
                  </a:lnTo>
                  <a:lnTo>
                    <a:pt x="91" y="101"/>
                  </a:lnTo>
                  <a:lnTo>
                    <a:pt x="105" y="103"/>
                  </a:lnTo>
                  <a:lnTo>
                    <a:pt x="131" y="103"/>
                  </a:lnTo>
                  <a:lnTo>
                    <a:pt x="159" y="103"/>
                  </a:lnTo>
                  <a:lnTo>
                    <a:pt x="171" y="101"/>
                  </a:lnTo>
                  <a:lnTo>
                    <a:pt x="183" y="101"/>
                  </a:lnTo>
                  <a:lnTo>
                    <a:pt x="194" y="98"/>
                  </a:lnTo>
                  <a:lnTo>
                    <a:pt x="206" y="94"/>
                  </a:lnTo>
                  <a:lnTo>
                    <a:pt x="215" y="91"/>
                  </a:lnTo>
                  <a:lnTo>
                    <a:pt x="225" y="89"/>
                  </a:lnTo>
                  <a:lnTo>
                    <a:pt x="234" y="84"/>
                  </a:lnTo>
                  <a:lnTo>
                    <a:pt x="241" y="82"/>
                  </a:lnTo>
                  <a:lnTo>
                    <a:pt x="248" y="77"/>
                  </a:lnTo>
                  <a:lnTo>
                    <a:pt x="253" y="73"/>
                  </a:lnTo>
                  <a:lnTo>
                    <a:pt x="258" y="68"/>
                  </a:lnTo>
                  <a:lnTo>
                    <a:pt x="262" y="63"/>
                  </a:lnTo>
                  <a:lnTo>
                    <a:pt x="262" y="56"/>
                  </a:lnTo>
                  <a:lnTo>
                    <a:pt x="265" y="52"/>
                  </a:lnTo>
                  <a:lnTo>
                    <a:pt x="262" y="47"/>
                  </a:lnTo>
                  <a:lnTo>
                    <a:pt x="262" y="42"/>
                  </a:lnTo>
                  <a:lnTo>
                    <a:pt x="258" y="38"/>
                  </a:lnTo>
                  <a:lnTo>
                    <a:pt x="253" y="31"/>
                  </a:lnTo>
                  <a:lnTo>
                    <a:pt x="248" y="28"/>
                  </a:lnTo>
                  <a:lnTo>
                    <a:pt x="241" y="24"/>
                  </a:lnTo>
                  <a:lnTo>
                    <a:pt x="234" y="19"/>
                  </a:lnTo>
                  <a:lnTo>
                    <a:pt x="225" y="14"/>
                  </a:lnTo>
                  <a:lnTo>
                    <a:pt x="215" y="12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3" y="5"/>
                  </a:lnTo>
                  <a:lnTo>
                    <a:pt x="171" y="2"/>
                  </a:lnTo>
                  <a:lnTo>
                    <a:pt x="159" y="0"/>
                  </a:lnTo>
                  <a:lnTo>
                    <a:pt x="131" y="0"/>
                  </a:lnTo>
                </a:path>
              </a:pathLst>
            </a:custGeom>
            <a:noFill/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9" name="Freeform 47"/>
            <p:cNvSpPr>
              <a:spLocks/>
            </p:cNvSpPr>
            <p:nvPr/>
          </p:nvSpPr>
          <p:spPr bwMode="auto">
            <a:xfrm>
              <a:off x="2182782" y="4117971"/>
              <a:ext cx="420688" cy="163513"/>
            </a:xfrm>
            <a:custGeom>
              <a:avLst/>
              <a:gdLst>
                <a:gd name="T0" fmla="*/ 207963 w 265"/>
                <a:gd name="T1" fmla="*/ 0 h 103"/>
                <a:gd name="T2" fmla="*/ 166688 w 265"/>
                <a:gd name="T3" fmla="*/ 0 h 103"/>
                <a:gd name="T4" fmla="*/ 144463 w 265"/>
                <a:gd name="T5" fmla="*/ 3175 h 103"/>
                <a:gd name="T6" fmla="*/ 127000 w 265"/>
                <a:gd name="T7" fmla="*/ 3175 h 103"/>
                <a:gd name="T8" fmla="*/ 107950 w 265"/>
                <a:gd name="T9" fmla="*/ 7938 h 103"/>
                <a:gd name="T10" fmla="*/ 88900 w 265"/>
                <a:gd name="T11" fmla="*/ 11113 h 103"/>
                <a:gd name="T12" fmla="*/ 74613 w 265"/>
                <a:gd name="T13" fmla="*/ 19050 h 103"/>
                <a:gd name="T14" fmla="*/ 58738 w 265"/>
                <a:gd name="T15" fmla="*/ 22225 h 103"/>
                <a:gd name="T16" fmla="*/ 44450 w 265"/>
                <a:gd name="T17" fmla="*/ 30163 h 103"/>
                <a:gd name="T18" fmla="*/ 33338 w 265"/>
                <a:gd name="T19" fmla="*/ 33338 h 103"/>
                <a:gd name="T20" fmla="*/ 22225 w 265"/>
                <a:gd name="T21" fmla="*/ 41275 h 103"/>
                <a:gd name="T22" fmla="*/ 14288 w 265"/>
                <a:gd name="T23" fmla="*/ 47625 h 103"/>
                <a:gd name="T24" fmla="*/ 7938 w 265"/>
                <a:gd name="T25" fmla="*/ 55563 h 103"/>
                <a:gd name="T26" fmla="*/ 3175 w 265"/>
                <a:gd name="T27" fmla="*/ 63500 h 103"/>
                <a:gd name="T28" fmla="*/ 0 w 265"/>
                <a:gd name="T29" fmla="*/ 69850 h 103"/>
                <a:gd name="T30" fmla="*/ 0 w 265"/>
                <a:gd name="T31" fmla="*/ 80963 h 103"/>
                <a:gd name="T32" fmla="*/ 0 w 265"/>
                <a:gd name="T33" fmla="*/ 88900 h 103"/>
                <a:gd name="T34" fmla="*/ 3175 w 265"/>
                <a:gd name="T35" fmla="*/ 96838 h 103"/>
                <a:gd name="T36" fmla="*/ 7938 w 265"/>
                <a:gd name="T37" fmla="*/ 103188 h 103"/>
                <a:gd name="T38" fmla="*/ 14288 w 265"/>
                <a:gd name="T39" fmla="*/ 111125 h 103"/>
                <a:gd name="T40" fmla="*/ 22225 w 265"/>
                <a:gd name="T41" fmla="*/ 119063 h 103"/>
                <a:gd name="T42" fmla="*/ 33338 w 265"/>
                <a:gd name="T43" fmla="*/ 127000 h 103"/>
                <a:gd name="T44" fmla="*/ 44450 w 265"/>
                <a:gd name="T45" fmla="*/ 133350 h 103"/>
                <a:gd name="T46" fmla="*/ 58738 w 265"/>
                <a:gd name="T47" fmla="*/ 138113 h 103"/>
                <a:gd name="T48" fmla="*/ 74613 w 265"/>
                <a:gd name="T49" fmla="*/ 144463 h 103"/>
                <a:gd name="T50" fmla="*/ 88900 w 265"/>
                <a:gd name="T51" fmla="*/ 149225 h 103"/>
                <a:gd name="T52" fmla="*/ 107950 w 265"/>
                <a:gd name="T53" fmla="*/ 152400 h 103"/>
                <a:gd name="T54" fmla="*/ 127000 w 265"/>
                <a:gd name="T55" fmla="*/ 155575 h 103"/>
                <a:gd name="T56" fmla="*/ 144463 w 265"/>
                <a:gd name="T57" fmla="*/ 160338 h 103"/>
                <a:gd name="T58" fmla="*/ 166688 w 265"/>
                <a:gd name="T59" fmla="*/ 160338 h 103"/>
                <a:gd name="T60" fmla="*/ 207963 w 265"/>
                <a:gd name="T61" fmla="*/ 163513 h 103"/>
                <a:gd name="T62" fmla="*/ 252413 w 265"/>
                <a:gd name="T63" fmla="*/ 160338 h 103"/>
                <a:gd name="T64" fmla="*/ 271463 w 265"/>
                <a:gd name="T65" fmla="*/ 160338 h 103"/>
                <a:gd name="T66" fmla="*/ 290513 w 265"/>
                <a:gd name="T67" fmla="*/ 155575 h 103"/>
                <a:gd name="T68" fmla="*/ 307975 w 265"/>
                <a:gd name="T69" fmla="*/ 152400 h 103"/>
                <a:gd name="T70" fmla="*/ 327025 w 265"/>
                <a:gd name="T71" fmla="*/ 149225 h 103"/>
                <a:gd name="T72" fmla="*/ 341313 w 265"/>
                <a:gd name="T73" fmla="*/ 144463 h 103"/>
                <a:gd name="T74" fmla="*/ 357188 w 265"/>
                <a:gd name="T75" fmla="*/ 138113 h 103"/>
                <a:gd name="T76" fmla="*/ 371475 w 265"/>
                <a:gd name="T77" fmla="*/ 133350 h 103"/>
                <a:gd name="T78" fmla="*/ 382588 w 265"/>
                <a:gd name="T79" fmla="*/ 127000 h 103"/>
                <a:gd name="T80" fmla="*/ 393700 w 265"/>
                <a:gd name="T81" fmla="*/ 119063 h 103"/>
                <a:gd name="T82" fmla="*/ 401638 w 265"/>
                <a:gd name="T83" fmla="*/ 111125 h 103"/>
                <a:gd name="T84" fmla="*/ 409575 w 265"/>
                <a:gd name="T85" fmla="*/ 103188 h 103"/>
                <a:gd name="T86" fmla="*/ 412750 w 265"/>
                <a:gd name="T87" fmla="*/ 96838 h 103"/>
                <a:gd name="T88" fmla="*/ 415925 w 265"/>
                <a:gd name="T89" fmla="*/ 88900 h 103"/>
                <a:gd name="T90" fmla="*/ 420688 w 265"/>
                <a:gd name="T91" fmla="*/ 80963 h 103"/>
                <a:gd name="T92" fmla="*/ 415925 w 265"/>
                <a:gd name="T93" fmla="*/ 69850 h 103"/>
                <a:gd name="T94" fmla="*/ 412750 w 265"/>
                <a:gd name="T95" fmla="*/ 63500 h 103"/>
                <a:gd name="T96" fmla="*/ 409575 w 265"/>
                <a:gd name="T97" fmla="*/ 55563 h 103"/>
                <a:gd name="T98" fmla="*/ 401638 w 265"/>
                <a:gd name="T99" fmla="*/ 47625 h 103"/>
                <a:gd name="T100" fmla="*/ 393700 w 265"/>
                <a:gd name="T101" fmla="*/ 41275 h 103"/>
                <a:gd name="T102" fmla="*/ 382588 w 265"/>
                <a:gd name="T103" fmla="*/ 33338 h 103"/>
                <a:gd name="T104" fmla="*/ 371475 w 265"/>
                <a:gd name="T105" fmla="*/ 30163 h 103"/>
                <a:gd name="T106" fmla="*/ 357188 w 265"/>
                <a:gd name="T107" fmla="*/ 22225 h 103"/>
                <a:gd name="T108" fmla="*/ 341313 w 265"/>
                <a:gd name="T109" fmla="*/ 19050 h 103"/>
                <a:gd name="T110" fmla="*/ 327025 w 265"/>
                <a:gd name="T111" fmla="*/ 11113 h 103"/>
                <a:gd name="T112" fmla="*/ 307975 w 265"/>
                <a:gd name="T113" fmla="*/ 7938 h 103"/>
                <a:gd name="T114" fmla="*/ 290513 w 265"/>
                <a:gd name="T115" fmla="*/ 3175 h 103"/>
                <a:gd name="T116" fmla="*/ 271463 w 265"/>
                <a:gd name="T117" fmla="*/ 3175 h 103"/>
                <a:gd name="T118" fmla="*/ 252413 w 265"/>
                <a:gd name="T119" fmla="*/ 0 h 103"/>
                <a:gd name="T120" fmla="*/ 207963 w 265"/>
                <a:gd name="T121" fmla="*/ 0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5"/>
                <a:gd name="T184" fmla="*/ 0 h 103"/>
                <a:gd name="T185" fmla="*/ 265 w 265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5" h="103">
                  <a:moveTo>
                    <a:pt x="131" y="0"/>
                  </a:moveTo>
                  <a:lnTo>
                    <a:pt x="105" y="0"/>
                  </a:lnTo>
                  <a:lnTo>
                    <a:pt x="91" y="2"/>
                  </a:lnTo>
                  <a:lnTo>
                    <a:pt x="80" y="2"/>
                  </a:lnTo>
                  <a:lnTo>
                    <a:pt x="68" y="5"/>
                  </a:lnTo>
                  <a:lnTo>
                    <a:pt x="56" y="7"/>
                  </a:lnTo>
                  <a:lnTo>
                    <a:pt x="47" y="12"/>
                  </a:lnTo>
                  <a:lnTo>
                    <a:pt x="37" y="14"/>
                  </a:lnTo>
                  <a:lnTo>
                    <a:pt x="28" y="19"/>
                  </a:lnTo>
                  <a:lnTo>
                    <a:pt x="21" y="21"/>
                  </a:lnTo>
                  <a:lnTo>
                    <a:pt x="14" y="26"/>
                  </a:lnTo>
                  <a:lnTo>
                    <a:pt x="9" y="30"/>
                  </a:lnTo>
                  <a:lnTo>
                    <a:pt x="5" y="35"/>
                  </a:lnTo>
                  <a:lnTo>
                    <a:pt x="2" y="40"/>
                  </a:lnTo>
                  <a:lnTo>
                    <a:pt x="0" y="44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61"/>
                  </a:lnTo>
                  <a:lnTo>
                    <a:pt x="5" y="65"/>
                  </a:lnTo>
                  <a:lnTo>
                    <a:pt x="9" y="70"/>
                  </a:lnTo>
                  <a:lnTo>
                    <a:pt x="14" y="75"/>
                  </a:lnTo>
                  <a:lnTo>
                    <a:pt x="21" y="80"/>
                  </a:lnTo>
                  <a:lnTo>
                    <a:pt x="28" y="84"/>
                  </a:lnTo>
                  <a:lnTo>
                    <a:pt x="37" y="87"/>
                  </a:lnTo>
                  <a:lnTo>
                    <a:pt x="47" y="91"/>
                  </a:lnTo>
                  <a:lnTo>
                    <a:pt x="56" y="94"/>
                  </a:lnTo>
                  <a:lnTo>
                    <a:pt x="68" y="96"/>
                  </a:lnTo>
                  <a:lnTo>
                    <a:pt x="80" y="98"/>
                  </a:lnTo>
                  <a:lnTo>
                    <a:pt x="91" y="101"/>
                  </a:lnTo>
                  <a:lnTo>
                    <a:pt x="105" y="101"/>
                  </a:lnTo>
                  <a:lnTo>
                    <a:pt x="131" y="103"/>
                  </a:lnTo>
                  <a:lnTo>
                    <a:pt x="159" y="101"/>
                  </a:lnTo>
                  <a:lnTo>
                    <a:pt x="171" y="101"/>
                  </a:lnTo>
                  <a:lnTo>
                    <a:pt x="183" y="98"/>
                  </a:lnTo>
                  <a:lnTo>
                    <a:pt x="194" y="96"/>
                  </a:lnTo>
                  <a:lnTo>
                    <a:pt x="206" y="94"/>
                  </a:lnTo>
                  <a:lnTo>
                    <a:pt x="215" y="91"/>
                  </a:lnTo>
                  <a:lnTo>
                    <a:pt x="225" y="87"/>
                  </a:lnTo>
                  <a:lnTo>
                    <a:pt x="234" y="84"/>
                  </a:lnTo>
                  <a:lnTo>
                    <a:pt x="241" y="80"/>
                  </a:lnTo>
                  <a:lnTo>
                    <a:pt x="248" y="75"/>
                  </a:lnTo>
                  <a:lnTo>
                    <a:pt x="253" y="70"/>
                  </a:lnTo>
                  <a:lnTo>
                    <a:pt x="258" y="65"/>
                  </a:lnTo>
                  <a:lnTo>
                    <a:pt x="260" y="61"/>
                  </a:lnTo>
                  <a:lnTo>
                    <a:pt x="262" y="56"/>
                  </a:lnTo>
                  <a:lnTo>
                    <a:pt x="265" y="51"/>
                  </a:lnTo>
                  <a:lnTo>
                    <a:pt x="262" y="44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3" y="30"/>
                  </a:lnTo>
                  <a:lnTo>
                    <a:pt x="248" y="26"/>
                  </a:lnTo>
                  <a:lnTo>
                    <a:pt x="241" y="21"/>
                  </a:lnTo>
                  <a:lnTo>
                    <a:pt x="234" y="19"/>
                  </a:lnTo>
                  <a:lnTo>
                    <a:pt x="225" y="14"/>
                  </a:lnTo>
                  <a:lnTo>
                    <a:pt x="215" y="12"/>
                  </a:lnTo>
                  <a:lnTo>
                    <a:pt x="206" y="7"/>
                  </a:lnTo>
                  <a:lnTo>
                    <a:pt x="194" y="5"/>
                  </a:lnTo>
                  <a:lnTo>
                    <a:pt x="183" y="2"/>
                  </a:lnTo>
                  <a:lnTo>
                    <a:pt x="171" y="2"/>
                  </a:lnTo>
                  <a:lnTo>
                    <a:pt x="159" y="0"/>
                  </a:lnTo>
                  <a:lnTo>
                    <a:pt x="131" y="0"/>
                  </a:lnTo>
                  <a:close/>
                </a:path>
              </a:pathLst>
            </a:custGeom>
            <a:gradFill rotWithShape="1">
              <a:gsLst>
                <a:gs pos="0">
                  <a:srgbClr val="B8E2E2"/>
                </a:gs>
                <a:gs pos="35001">
                  <a:srgbClr val="CEEAEA"/>
                </a:gs>
                <a:gs pos="100000">
                  <a:srgbClr val="ECF7F7"/>
                </a:gs>
              </a:gsLst>
              <a:lin ang="16200000" scaled="1"/>
            </a:gradFill>
            <a:ln w="9525">
              <a:solidFill>
                <a:srgbClr val="629797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30" name="Freeform 49"/>
            <p:cNvSpPr>
              <a:spLocks/>
            </p:cNvSpPr>
            <p:nvPr/>
          </p:nvSpPr>
          <p:spPr bwMode="auto">
            <a:xfrm>
              <a:off x="1233457" y="3906834"/>
              <a:ext cx="420688" cy="163512"/>
            </a:xfrm>
            <a:custGeom>
              <a:avLst/>
              <a:gdLst>
                <a:gd name="T0" fmla="*/ 209550 w 265"/>
                <a:gd name="T1" fmla="*/ 0 h 103"/>
                <a:gd name="T2" fmla="*/ 168275 w 265"/>
                <a:gd name="T3" fmla="*/ 0 h 103"/>
                <a:gd name="T4" fmla="*/ 146050 w 265"/>
                <a:gd name="T5" fmla="*/ 3175 h 103"/>
                <a:gd name="T6" fmla="*/ 127000 w 265"/>
                <a:gd name="T7" fmla="*/ 3175 h 103"/>
                <a:gd name="T8" fmla="*/ 107950 w 265"/>
                <a:gd name="T9" fmla="*/ 6350 h 103"/>
                <a:gd name="T10" fmla="*/ 90488 w 265"/>
                <a:gd name="T11" fmla="*/ 11112 h 103"/>
                <a:gd name="T12" fmla="*/ 74613 w 265"/>
                <a:gd name="T13" fmla="*/ 17462 h 103"/>
                <a:gd name="T14" fmla="*/ 60325 w 265"/>
                <a:gd name="T15" fmla="*/ 22225 h 103"/>
                <a:gd name="T16" fmla="*/ 46038 w 265"/>
                <a:gd name="T17" fmla="*/ 28575 h 103"/>
                <a:gd name="T18" fmla="*/ 34925 w 265"/>
                <a:gd name="T19" fmla="*/ 33337 h 103"/>
                <a:gd name="T20" fmla="*/ 22225 w 265"/>
                <a:gd name="T21" fmla="*/ 39687 h 103"/>
                <a:gd name="T22" fmla="*/ 15875 w 265"/>
                <a:gd name="T23" fmla="*/ 47625 h 103"/>
                <a:gd name="T24" fmla="*/ 7938 w 265"/>
                <a:gd name="T25" fmla="*/ 55562 h 103"/>
                <a:gd name="T26" fmla="*/ 4763 w 265"/>
                <a:gd name="T27" fmla="*/ 61912 h 103"/>
                <a:gd name="T28" fmla="*/ 0 w 265"/>
                <a:gd name="T29" fmla="*/ 73025 h 103"/>
                <a:gd name="T30" fmla="*/ 0 w 265"/>
                <a:gd name="T31" fmla="*/ 80962 h 103"/>
                <a:gd name="T32" fmla="*/ 0 w 265"/>
                <a:gd name="T33" fmla="*/ 88900 h 103"/>
                <a:gd name="T34" fmla="*/ 4763 w 265"/>
                <a:gd name="T35" fmla="*/ 95250 h 103"/>
                <a:gd name="T36" fmla="*/ 7938 w 265"/>
                <a:gd name="T37" fmla="*/ 103187 h 103"/>
                <a:gd name="T38" fmla="*/ 15875 w 265"/>
                <a:gd name="T39" fmla="*/ 114300 h 103"/>
                <a:gd name="T40" fmla="*/ 22225 w 265"/>
                <a:gd name="T41" fmla="*/ 117475 h 103"/>
                <a:gd name="T42" fmla="*/ 34925 w 265"/>
                <a:gd name="T43" fmla="*/ 125412 h 103"/>
                <a:gd name="T44" fmla="*/ 46038 w 265"/>
                <a:gd name="T45" fmla="*/ 133350 h 103"/>
                <a:gd name="T46" fmla="*/ 60325 w 265"/>
                <a:gd name="T47" fmla="*/ 139700 h 103"/>
                <a:gd name="T48" fmla="*/ 74613 w 265"/>
                <a:gd name="T49" fmla="*/ 144462 h 103"/>
                <a:gd name="T50" fmla="*/ 90488 w 265"/>
                <a:gd name="T51" fmla="*/ 147637 h 103"/>
                <a:gd name="T52" fmla="*/ 107950 w 265"/>
                <a:gd name="T53" fmla="*/ 150812 h 103"/>
                <a:gd name="T54" fmla="*/ 127000 w 265"/>
                <a:gd name="T55" fmla="*/ 155575 h 103"/>
                <a:gd name="T56" fmla="*/ 146050 w 265"/>
                <a:gd name="T57" fmla="*/ 158750 h 103"/>
                <a:gd name="T58" fmla="*/ 168275 w 265"/>
                <a:gd name="T59" fmla="*/ 163512 h 103"/>
                <a:gd name="T60" fmla="*/ 209550 w 265"/>
                <a:gd name="T61" fmla="*/ 163512 h 103"/>
                <a:gd name="T62" fmla="*/ 254000 w 265"/>
                <a:gd name="T63" fmla="*/ 163512 h 103"/>
                <a:gd name="T64" fmla="*/ 271463 w 265"/>
                <a:gd name="T65" fmla="*/ 158750 h 103"/>
                <a:gd name="T66" fmla="*/ 290513 w 265"/>
                <a:gd name="T67" fmla="*/ 155575 h 103"/>
                <a:gd name="T68" fmla="*/ 309563 w 265"/>
                <a:gd name="T69" fmla="*/ 150812 h 103"/>
                <a:gd name="T70" fmla="*/ 328613 w 265"/>
                <a:gd name="T71" fmla="*/ 147637 h 103"/>
                <a:gd name="T72" fmla="*/ 342900 w 265"/>
                <a:gd name="T73" fmla="*/ 144462 h 103"/>
                <a:gd name="T74" fmla="*/ 357188 w 265"/>
                <a:gd name="T75" fmla="*/ 139700 h 103"/>
                <a:gd name="T76" fmla="*/ 373063 w 265"/>
                <a:gd name="T77" fmla="*/ 133350 h 103"/>
                <a:gd name="T78" fmla="*/ 384175 w 265"/>
                <a:gd name="T79" fmla="*/ 125412 h 103"/>
                <a:gd name="T80" fmla="*/ 395288 w 265"/>
                <a:gd name="T81" fmla="*/ 117475 h 103"/>
                <a:gd name="T82" fmla="*/ 401638 w 265"/>
                <a:gd name="T83" fmla="*/ 114300 h 103"/>
                <a:gd name="T84" fmla="*/ 409575 w 265"/>
                <a:gd name="T85" fmla="*/ 103187 h 103"/>
                <a:gd name="T86" fmla="*/ 412750 w 265"/>
                <a:gd name="T87" fmla="*/ 95250 h 103"/>
                <a:gd name="T88" fmla="*/ 417513 w 265"/>
                <a:gd name="T89" fmla="*/ 88900 h 103"/>
                <a:gd name="T90" fmla="*/ 420688 w 265"/>
                <a:gd name="T91" fmla="*/ 80962 h 103"/>
                <a:gd name="T92" fmla="*/ 417513 w 265"/>
                <a:gd name="T93" fmla="*/ 73025 h 103"/>
                <a:gd name="T94" fmla="*/ 412750 w 265"/>
                <a:gd name="T95" fmla="*/ 61912 h 103"/>
                <a:gd name="T96" fmla="*/ 409575 w 265"/>
                <a:gd name="T97" fmla="*/ 55562 h 103"/>
                <a:gd name="T98" fmla="*/ 401638 w 265"/>
                <a:gd name="T99" fmla="*/ 47625 h 103"/>
                <a:gd name="T100" fmla="*/ 395288 w 265"/>
                <a:gd name="T101" fmla="*/ 39687 h 103"/>
                <a:gd name="T102" fmla="*/ 384175 w 265"/>
                <a:gd name="T103" fmla="*/ 33337 h 103"/>
                <a:gd name="T104" fmla="*/ 373063 w 265"/>
                <a:gd name="T105" fmla="*/ 28575 h 103"/>
                <a:gd name="T106" fmla="*/ 357188 w 265"/>
                <a:gd name="T107" fmla="*/ 22225 h 103"/>
                <a:gd name="T108" fmla="*/ 342900 w 265"/>
                <a:gd name="T109" fmla="*/ 17462 h 103"/>
                <a:gd name="T110" fmla="*/ 328613 w 265"/>
                <a:gd name="T111" fmla="*/ 11112 h 103"/>
                <a:gd name="T112" fmla="*/ 309563 w 265"/>
                <a:gd name="T113" fmla="*/ 6350 h 103"/>
                <a:gd name="T114" fmla="*/ 290513 w 265"/>
                <a:gd name="T115" fmla="*/ 3175 h 103"/>
                <a:gd name="T116" fmla="*/ 271463 w 265"/>
                <a:gd name="T117" fmla="*/ 3175 h 103"/>
                <a:gd name="T118" fmla="*/ 254000 w 265"/>
                <a:gd name="T119" fmla="*/ 0 h 103"/>
                <a:gd name="T120" fmla="*/ 209550 w 265"/>
                <a:gd name="T121" fmla="*/ 0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5"/>
                <a:gd name="T184" fmla="*/ 0 h 103"/>
                <a:gd name="T185" fmla="*/ 265 w 265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5" h="103">
                  <a:moveTo>
                    <a:pt x="132" y="0"/>
                  </a:moveTo>
                  <a:lnTo>
                    <a:pt x="106" y="0"/>
                  </a:lnTo>
                  <a:lnTo>
                    <a:pt x="92" y="2"/>
                  </a:lnTo>
                  <a:lnTo>
                    <a:pt x="80" y="2"/>
                  </a:lnTo>
                  <a:lnTo>
                    <a:pt x="68" y="4"/>
                  </a:lnTo>
                  <a:lnTo>
                    <a:pt x="57" y="7"/>
                  </a:lnTo>
                  <a:lnTo>
                    <a:pt x="47" y="11"/>
                  </a:lnTo>
                  <a:lnTo>
                    <a:pt x="38" y="14"/>
                  </a:lnTo>
                  <a:lnTo>
                    <a:pt x="29" y="18"/>
                  </a:lnTo>
                  <a:lnTo>
                    <a:pt x="22" y="21"/>
                  </a:lnTo>
                  <a:lnTo>
                    <a:pt x="14" y="25"/>
                  </a:lnTo>
                  <a:lnTo>
                    <a:pt x="10" y="30"/>
                  </a:lnTo>
                  <a:lnTo>
                    <a:pt x="5" y="35"/>
                  </a:lnTo>
                  <a:lnTo>
                    <a:pt x="3" y="39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3" y="60"/>
                  </a:lnTo>
                  <a:lnTo>
                    <a:pt x="5" y="65"/>
                  </a:lnTo>
                  <a:lnTo>
                    <a:pt x="10" y="72"/>
                  </a:lnTo>
                  <a:lnTo>
                    <a:pt x="14" y="74"/>
                  </a:lnTo>
                  <a:lnTo>
                    <a:pt x="22" y="79"/>
                  </a:lnTo>
                  <a:lnTo>
                    <a:pt x="29" y="84"/>
                  </a:lnTo>
                  <a:lnTo>
                    <a:pt x="38" y="88"/>
                  </a:lnTo>
                  <a:lnTo>
                    <a:pt x="47" y="91"/>
                  </a:lnTo>
                  <a:lnTo>
                    <a:pt x="57" y="93"/>
                  </a:lnTo>
                  <a:lnTo>
                    <a:pt x="68" y="95"/>
                  </a:lnTo>
                  <a:lnTo>
                    <a:pt x="80" y="98"/>
                  </a:lnTo>
                  <a:lnTo>
                    <a:pt x="92" y="100"/>
                  </a:lnTo>
                  <a:lnTo>
                    <a:pt x="106" y="103"/>
                  </a:lnTo>
                  <a:lnTo>
                    <a:pt x="132" y="103"/>
                  </a:lnTo>
                  <a:lnTo>
                    <a:pt x="160" y="103"/>
                  </a:lnTo>
                  <a:lnTo>
                    <a:pt x="171" y="100"/>
                  </a:lnTo>
                  <a:lnTo>
                    <a:pt x="183" y="98"/>
                  </a:lnTo>
                  <a:lnTo>
                    <a:pt x="195" y="95"/>
                  </a:lnTo>
                  <a:lnTo>
                    <a:pt x="207" y="93"/>
                  </a:lnTo>
                  <a:lnTo>
                    <a:pt x="216" y="91"/>
                  </a:lnTo>
                  <a:lnTo>
                    <a:pt x="225" y="88"/>
                  </a:lnTo>
                  <a:lnTo>
                    <a:pt x="235" y="84"/>
                  </a:lnTo>
                  <a:lnTo>
                    <a:pt x="242" y="79"/>
                  </a:lnTo>
                  <a:lnTo>
                    <a:pt x="249" y="74"/>
                  </a:lnTo>
                  <a:lnTo>
                    <a:pt x="253" y="72"/>
                  </a:lnTo>
                  <a:lnTo>
                    <a:pt x="258" y="65"/>
                  </a:lnTo>
                  <a:lnTo>
                    <a:pt x="260" y="60"/>
                  </a:lnTo>
                  <a:lnTo>
                    <a:pt x="263" y="56"/>
                  </a:lnTo>
                  <a:lnTo>
                    <a:pt x="265" y="51"/>
                  </a:lnTo>
                  <a:lnTo>
                    <a:pt x="263" y="46"/>
                  </a:lnTo>
                  <a:lnTo>
                    <a:pt x="260" y="39"/>
                  </a:lnTo>
                  <a:lnTo>
                    <a:pt x="258" y="35"/>
                  </a:lnTo>
                  <a:lnTo>
                    <a:pt x="253" y="30"/>
                  </a:lnTo>
                  <a:lnTo>
                    <a:pt x="249" y="25"/>
                  </a:lnTo>
                  <a:lnTo>
                    <a:pt x="242" y="21"/>
                  </a:lnTo>
                  <a:lnTo>
                    <a:pt x="235" y="18"/>
                  </a:lnTo>
                  <a:lnTo>
                    <a:pt x="225" y="14"/>
                  </a:lnTo>
                  <a:lnTo>
                    <a:pt x="216" y="11"/>
                  </a:lnTo>
                  <a:lnTo>
                    <a:pt x="207" y="7"/>
                  </a:lnTo>
                  <a:lnTo>
                    <a:pt x="195" y="4"/>
                  </a:lnTo>
                  <a:lnTo>
                    <a:pt x="183" y="2"/>
                  </a:lnTo>
                  <a:lnTo>
                    <a:pt x="171" y="2"/>
                  </a:lnTo>
                  <a:lnTo>
                    <a:pt x="160" y="0"/>
                  </a:lnTo>
                  <a:lnTo>
                    <a:pt x="132" y="0"/>
                  </a:lnTo>
                  <a:close/>
                </a:path>
              </a:pathLst>
            </a:custGeom>
            <a:gradFill rotWithShape="1">
              <a:gsLst>
                <a:gs pos="0">
                  <a:srgbClr val="B8E2E2"/>
                </a:gs>
                <a:gs pos="35001">
                  <a:srgbClr val="CEEAEA"/>
                </a:gs>
                <a:gs pos="100000">
                  <a:srgbClr val="ECF7F7"/>
                </a:gs>
              </a:gsLst>
              <a:lin ang="16200000" scaled="1"/>
            </a:gradFill>
            <a:ln w="9525">
              <a:solidFill>
                <a:srgbClr val="629797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31" name="Freeform 51"/>
            <p:cNvSpPr>
              <a:spLocks/>
            </p:cNvSpPr>
            <p:nvPr/>
          </p:nvSpPr>
          <p:spPr bwMode="auto">
            <a:xfrm>
              <a:off x="3260695" y="3924296"/>
              <a:ext cx="420687" cy="163513"/>
            </a:xfrm>
            <a:custGeom>
              <a:avLst/>
              <a:gdLst>
                <a:gd name="T0" fmla="*/ 207962 w 265"/>
                <a:gd name="T1" fmla="*/ 0 h 103"/>
                <a:gd name="T2" fmla="*/ 168275 w 265"/>
                <a:gd name="T3" fmla="*/ 0 h 103"/>
                <a:gd name="T4" fmla="*/ 146050 w 265"/>
                <a:gd name="T5" fmla="*/ 4763 h 103"/>
                <a:gd name="T6" fmla="*/ 127000 w 265"/>
                <a:gd name="T7" fmla="*/ 4763 h 103"/>
                <a:gd name="T8" fmla="*/ 107950 w 265"/>
                <a:gd name="T9" fmla="*/ 7938 h 103"/>
                <a:gd name="T10" fmla="*/ 88900 w 265"/>
                <a:gd name="T11" fmla="*/ 11113 h 103"/>
                <a:gd name="T12" fmla="*/ 74612 w 265"/>
                <a:gd name="T13" fmla="*/ 19050 h 103"/>
                <a:gd name="T14" fmla="*/ 60325 w 265"/>
                <a:gd name="T15" fmla="*/ 22225 h 103"/>
                <a:gd name="T16" fmla="*/ 44450 w 265"/>
                <a:gd name="T17" fmla="*/ 30163 h 103"/>
                <a:gd name="T18" fmla="*/ 33337 w 265"/>
                <a:gd name="T19" fmla="*/ 33338 h 103"/>
                <a:gd name="T20" fmla="*/ 22225 w 265"/>
                <a:gd name="T21" fmla="*/ 41275 h 103"/>
                <a:gd name="T22" fmla="*/ 15875 w 265"/>
                <a:gd name="T23" fmla="*/ 49213 h 103"/>
                <a:gd name="T24" fmla="*/ 7937 w 265"/>
                <a:gd name="T25" fmla="*/ 55563 h 103"/>
                <a:gd name="T26" fmla="*/ 4762 w 265"/>
                <a:gd name="T27" fmla="*/ 63500 h 103"/>
                <a:gd name="T28" fmla="*/ 0 w 265"/>
                <a:gd name="T29" fmla="*/ 74613 h 103"/>
                <a:gd name="T30" fmla="*/ 0 w 265"/>
                <a:gd name="T31" fmla="*/ 82550 h 103"/>
                <a:gd name="T32" fmla="*/ 0 w 265"/>
                <a:gd name="T33" fmla="*/ 88900 h 103"/>
                <a:gd name="T34" fmla="*/ 4762 w 265"/>
                <a:gd name="T35" fmla="*/ 96838 h 103"/>
                <a:gd name="T36" fmla="*/ 7937 w 265"/>
                <a:gd name="T37" fmla="*/ 104775 h 103"/>
                <a:gd name="T38" fmla="*/ 15875 w 265"/>
                <a:gd name="T39" fmla="*/ 115888 h 103"/>
                <a:gd name="T40" fmla="*/ 22225 w 265"/>
                <a:gd name="T41" fmla="*/ 119063 h 103"/>
                <a:gd name="T42" fmla="*/ 33337 w 265"/>
                <a:gd name="T43" fmla="*/ 127000 h 103"/>
                <a:gd name="T44" fmla="*/ 44450 w 265"/>
                <a:gd name="T45" fmla="*/ 133350 h 103"/>
                <a:gd name="T46" fmla="*/ 60325 w 265"/>
                <a:gd name="T47" fmla="*/ 141288 h 103"/>
                <a:gd name="T48" fmla="*/ 74612 w 265"/>
                <a:gd name="T49" fmla="*/ 146050 h 103"/>
                <a:gd name="T50" fmla="*/ 88900 w 265"/>
                <a:gd name="T51" fmla="*/ 149225 h 103"/>
                <a:gd name="T52" fmla="*/ 107950 w 265"/>
                <a:gd name="T53" fmla="*/ 152400 h 103"/>
                <a:gd name="T54" fmla="*/ 127000 w 265"/>
                <a:gd name="T55" fmla="*/ 157163 h 103"/>
                <a:gd name="T56" fmla="*/ 146050 w 265"/>
                <a:gd name="T57" fmla="*/ 160338 h 103"/>
                <a:gd name="T58" fmla="*/ 168275 w 265"/>
                <a:gd name="T59" fmla="*/ 163513 h 103"/>
                <a:gd name="T60" fmla="*/ 207962 w 265"/>
                <a:gd name="T61" fmla="*/ 163513 h 103"/>
                <a:gd name="T62" fmla="*/ 254000 w 265"/>
                <a:gd name="T63" fmla="*/ 163513 h 103"/>
                <a:gd name="T64" fmla="*/ 271462 w 265"/>
                <a:gd name="T65" fmla="*/ 160338 h 103"/>
                <a:gd name="T66" fmla="*/ 290512 w 265"/>
                <a:gd name="T67" fmla="*/ 157163 h 103"/>
                <a:gd name="T68" fmla="*/ 309562 w 265"/>
                <a:gd name="T69" fmla="*/ 152400 h 103"/>
                <a:gd name="T70" fmla="*/ 327025 w 265"/>
                <a:gd name="T71" fmla="*/ 149225 h 103"/>
                <a:gd name="T72" fmla="*/ 342900 w 265"/>
                <a:gd name="T73" fmla="*/ 146050 h 103"/>
                <a:gd name="T74" fmla="*/ 357187 w 265"/>
                <a:gd name="T75" fmla="*/ 141288 h 103"/>
                <a:gd name="T76" fmla="*/ 373062 w 265"/>
                <a:gd name="T77" fmla="*/ 133350 h 103"/>
                <a:gd name="T78" fmla="*/ 384174 w 265"/>
                <a:gd name="T79" fmla="*/ 127000 h 103"/>
                <a:gd name="T80" fmla="*/ 395287 w 265"/>
                <a:gd name="T81" fmla="*/ 119063 h 103"/>
                <a:gd name="T82" fmla="*/ 401637 w 265"/>
                <a:gd name="T83" fmla="*/ 115888 h 103"/>
                <a:gd name="T84" fmla="*/ 409575 w 265"/>
                <a:gd name="T85" fmla="*/ 104775 h 103"/>
                <a:gd name="T86" fmla="*/ 412750 w 265"/>
                <a:gd name="T87" fmla="*/ 96838 h 103"/>
                <a:gd name="T88" fmla="*/ 417512 w 265"/>
                <a:gd name="T89" fmla="*/ 88900 h 103"/>
                <a:gd name="T90" fmla="*/ 420687 w 265"/>
                <a:gd name="T91" fmla="*/ 82550 h 103"/>
                <a:gd name="T92" fmla="*/ 417512 w 265"/>
                <a:gd name="T93" fmla="*/ 74613 h 103"/>
                <a:gd name="T94" fmla="*/ 412750 w 265"/>
                <a:gd name="T95" fmla="*/ 63500 h 103"/>
                <a:gd name="T96" fmla="*/ 409575 w 265"/>
                <a:gd name="T97" fmla="*/ 55563 h 103"/>
                <a:gd name="T98" fmla="*/ 401637 w 265"/>
                <a:gd name="T99" fmla="*/ 49213 h 103"/>
                <a:gd name="T100" fmla="*/ 395287 w 265"/>
                <a:gd name="T101" fmla="*/ 41275 h 103"/>
                <a:gd name="T102" fmla="*/ 384174 w 265"/>
                <a:gd name="T103" fmla="*/ 33338 h 103"/>
                <a:gd name="T104" fmla="*/ 373062 w 265"/>
                <a:gd name="T105" fmla="*/ 30163 h 103"/>
                <a:gd name="T106" fmla="*/ 357187 w 265"/>
                <a:gd name="T107" fmla="*/ 22225 h 103"/>
                <a:gd name="T108" fmla="*/ 342900 w 265"/>
                <a:gd name="T109" fmla="*/ 19050 h 103"/>
                <a:gd name="T110" fmla="*/ 327025 w 265"/>
                <a:gd name="T111" fmla="*/ 11113 h 103"/>
                <a:gd name="T112" fmla="*/ 309562 w 265"/>
                <a:gd name="T113" fmla="*/ 7938 h 103"/>
                <a:gd name="T114" fmla="*/ 290512 w 265"/>
                <a:gd name="T115" fmla="*/ 4763 h 103"/>
                <a:gd name="T116" fmla="*/ 271462 w 265"/>
                <a:gd name="T117" fmla="*/ 4763 h 103"/>
                <a:gd name="T118" fmla="*/ 254000 w 265"/>
                <a:gd name="T119" fmla="*/ 0 h 103"/>
                <a:gd name="T120" fmla="*/ 207962 w 265"/>
                <a:gd name="T121" fmla="*/ 0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5"/>
                <a:gd name="T184" fmla="*/ 0 h 103"/>
                <a:gd name="T185" fmla="*/ 265 w 265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5" h="103">
                  <a:moveTo>
                    <a:pt x="131" y="0"/>
                  </a:moveTo>
                  <a:lnTo>
                    <a:pt x="106" y="0"/>
                  </a:lnTo>
                  <a:lnTo>
                    <a:pt x="92" y="3"/>
                  </a:lnTo>
                  <a:lnTo>
                    <a:pt x="80" y="3"/>
                  </a:lnTo>
                  <a:lnTo>
                    <a:pt x="68" y="5"/>
                  </a:lnTo>
                  <a:lnTo>
                    <a:pt x="56" y="7"/>
                  </a:lnTo>
                  <a:lnTo>
                    <a:pt x="47" y="12"/>
                  </a:lnTo>
                  <a:lnTo>
                    <a:pt x="38" y="14"/>
                  </a:lnTo>
                  <a:lnTo>
                    <a:pt x="28" y="19"/>
                  </a:lnTo>
                  <a:lnTo>
                    <a:pt x="21" y="21"/>
                  </a:lnTo>
                  <a:lnTo>
                    <a:pt x="14" y="26"/>
                  </a:lnTo>
                  <a:lnTo>
                    <a:pt x="10" y="31"/>
                  </a:lnTo>
                  <a:lnTo>
                    <a:pt x="5" y="35"/>
                  </a:lnTo>
                  <a:lnTo>
                    <a:pt x="3" y="40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0" y="56"/>
                  </a:lnTo>
                  <a:lnTo>
                    <a:pt x="3" y="61"/>
                  </a:lnTo>
                  <a:lnTo>
                    <a:pt x="5" y="66"/>
                  </a:lnTo>
                  <a:lnTo>
                    <a:pt x="10" y="73"/>
                  </a:lnTo>
                  <a:lnTo>
                    <a:pt x="14" y="75"/>
                  </a:lnTo>
                  <a:lnTo>
                    <a:pt x="21" y="80"/>
                  </a:lnTo>
                  <a:lnTo>
                    <a:pt x="28" y="84"/>
                  </a:lnTo>
                  <a:lnTo>
                    <a:pt x="38" y="89"/>
                  </a:lnTo>
                  <a:lnTo>
                    <a:pt x="47" y="92"/>
                  </a:lnTo>
                  <a:lnTo>
                    <a:pt x="56" y="94"/>
                  </a:lnTo>
                  <a:lnTo>
                    <a:pt x="68" y="96"/>
                  </a:lnTo>
                  <a:lnTo>
                    <a:pt x="80" y="99"/>
                  </a:lnTo>
                  <a:lnTo>
                    <a:pt x="92" y="101"/>
                  </a:lnTo>
                  <a:lnTo>
                    <a:pt x="106" y="103"/>
                  </a:lnTo>
                  <a:lnTo>
                    <a:pt x="131" y="103"/>
                  </a:lnTo>
                  <a:lnTo>
                    <a:pt x="160" y="103"/>
                  </a:lnTo>
                  <a:lnTo>
                    <a:pt x="171" y="101"/>
                  </a:lnTo>
                  <a:lnTo>
                    <a:pt x="183" y="99"/>
                  </a:lnTo>
                  <a:lnTo>
                    <a:pt x="195" y="96"/>
                  </a:lnTo>
                  <a:lnTo>
                    <a:pt x="206" y="94"/>
                  </a:lnTo>
                  <a:lnTo>
                    <a:pt x="216" y="92"/>
                  </a:lnTo>
                  <a:lnTo>
                    <a:pt x="225" y="89"/>
                  </a:lnTo>
                  <a:lnTo>
                    <a:pt x="235" y="84"/>
                  </a:lnTo>
                  <a:lnTo>
                    <a:pt x="242" y="80"/>
                  </a:lnTo>
                  <a:lnTo>
                    <a:pt x="249" y="75"/>
                  </a:lnTo>
                  <a:lnTo>
                    <a:pt x="253" y="73"/>
                  </a:lnTo>
                  <a:lnTo>
                    <a:pt x="258" y="66"/>
                  </a:lnTo>
                  <a:lnTo>
                    <a:pt x="260" y="61"/>
                  </a:lnTo>
                  <a:lnTo>
                    <a:pt x="263" y="56"/>
                  </a:lnTo>
                  <a:lnTo>
                    <a:pt x="265" y="52"/>
                  </a:lnTo>
                  <a:lnTo>
                    <a:pt x="263" y="47"/>
                  </a:lnTo>
                  <a:lnTo>
                    <a:pt x="260" y="40"/>
                  </a:lnTo>
                  <a:lnTo>
                    <a:pt x="258" y="35"/>
                  </a:lnTo>
                  <a:lnTo>
                    <a:pt x="253" y="31"/>
                  </a:lnTo>
                  <a:lnTo>
                    <a:pt x="249" y="26"/>
                  </a:lnTo>
                  <a:lnTo>
                    <a:pt x="242" y="21"/>
                  </a:lnTo>
                  <a:lnTo>
                    <a:pt x="235" y="19"/>
                  </a:lnTo>
                  <a:lnTo>
                    <a:pt x="225" y="14"/>
                  </a:lnTo>
                  <a:lnTo>
                    <a:pt x="216" y="12"/>
                  </a:lnTo>
                  <a:lnTo>
                    <a:pt x="206" y="7"/>
                  </a:lnTo>
                  <a:lnTo>
                    <a:pt x="195" y="5"/>
                  </a:lnTo>
                  <a:lnTo>
                    <a:pt x="183" y="3"/>
                  </a:lnTo>
                  <a:lnTo>
                    <a:pt x="171" y="3"/>
                  </a:lnTo>
                  <a:lnTo>
                    <a:pt x="160" y="0"/>
                  </a:lnTo>
                  <a:lnTo>
                    <a:pt x="131" y="0"/>
                  </a:lnTo>
                  <a:close/>
                </a:path>
              </a:pathLst>
            </a:custGeom>
            <a:gradFill rotWithShape="1">
              <a:gsLst>
                <a:gs pos="0">
                  <a:srgbClr val="B8E2E2"/>
                </a:gs>
                <a:gs pos="35001">
                  <a:srgbClr val="CEEAEA"/>
                </a:gs>
                <a:gs pos="100000">
                  <a:srgbClr val="ECF7F7"/>
                </a:gs>
              </a:gsLst>
              <a:lin ang="16200000" scaled="1"/>
            </a:gradFill>
            <a:ln w="9525">
              <a:solidFill>
                <a:srgbClr val="629797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32" name="Freeform 53"/>
            <p:cNvSpPr>
              <a:spLocks/>
            </p:cNvSpPr>
            <p:nvPr/>
          </p:nvSpPr>
          <p:spPr bwMode="auto">
            <a:xfrm>
              <a:off x="2498695" y="3590921"/>
              <a:ext cx="420687" cy="163513"/>
            </a:xfrm>
            <a:custGeom>
              <a:avLst/>
              <a:gdLst>
                <a:gd name="T0" fmla="*/ 207962 w 265"/>
                <a:gd name="T1" fmla="*/ 0 h 103"/>
                <a:gd name="T2" fmla="*/ 166687 w 265"/>
                <a:gd name="T3" fmla="*/ 0 h 103"/>
                <a:gd name="T4" fmla="*/ 144462 w 265"/>
                <a:gd name="T5" fmla="*/ 3175 h 103"/>
                <a:gd name="T6" fmla="*/ 127000 w 265"/>
                <a:gd name="T7" fmla="*/ 3175 h 103"/>
                <a:gd name="T8" fmla="*/ 107950 w 265"/>
                <a:gd name="T9" fmla="*/ 6350 h 103"/>
                <a:gd name="T10" fmla="*/ 88900 w 265"/>
                <a:gd name="T11" fmla="*/ 11113 h 103"/>
                <a:gd name="T12" fmla="*/ 74612 w 265"/>
                <a:gd name="T13" fmla="*/ 17463 h 103"/>
                <a:gd name="T14" fmla="*/ 58737 w 265"/>
                <a:gd name="T15" fmla="*/ 22225 h 103"/>
                <a:gd name="T16" fmla="*/ 44450 w 265"/>
                <a:gd name="T17" fmla="*/ 28575 h 103"/>
                <a:gd name="T18" fmla="*/ 33337 w 265"/>
                <a:gd name="T19" fmla="*/ 33338 h 103"/>
                <a:gd name="T20" fmla="*/ 22225 w 265"/>
                <a:gd name="T21" fmla="*/ 39688 h 103"/>
                <a:gd name="T22" fmla="*/ 14287 w 265"/>
                <a:gd name="T23" fmla="*/ 47625 h 103"/>
                <a:gd name="T24" fmla="*/ 7937 w 265"/>
                <a:gd name="T25" fmla="*/ 55563 h 103"/>
                <a:gd name="T26" fmla="*/ 3175 w 265"/>
                <a:gd name="T27" fmla="*/ 61913 h 103"/>
                <a:gd name="T28" fmla="*/ 0 w 265"/>
                <a:gd name="T29" fmla="*/ 73025 h 103"/>
                <a:gd name="T30" fmla="*/ 0 w 265"/>
                <a:gd name="T31" fmla="*/ 80963 h 103"/>
                <a:gd name="T32" fmla="*/ 0 w 265"/>
                <a:gd name="T33" fmla="*/ 88900 h 103"/>
                <a:gd name="T34" fmla="*/ 3175 w 265"/>
                <a:gd name="T35" fmla="*/ 95250 h 103"/>
                <a:gd name="T36" fmla="*/ 7937 w 265"/>
                <a:gd name="T37" fmla="*/ 103188 h 103"/>
                <a:gd name="T38" fmla="*/ 14287 w 265"/>
                <a:gd name="T39" fmla="*/ 114300 h 103"/>
                <a:gd name="T40" fmla="*/ 22225 w 265"/>
                <a:gd name="T41" fmla="*/ 117475 h 103"/>
                <a:gd name="T42" fmla="*/ 33337 w 265"/>
                <a:gd name="T43" fmla="*/ 125413 h 103"/>
                <a:gd name="T44" fmla="*/ 44450 w 265"/>
                <a:gd name="T45" fmla="*/ 133350 h 103"/>
                <a:gd name="T46" fmla="*/ 58737 w 265"/>
                <a:gd name="T47" fmla="*/ 141288 h 103"/>
                <a:gd name="T48" fmla="*/ 74612 w 265"/>
                <a:gd name="T49" fmla="*/ 144463 h 103"/>
                <a:gd name="T50" fmla="*/ 88900 w 265"/>
                <a:gd name="T51" fmla="*/ 147638 h 103"/>
                <a:gd name="T52" fmla="*/ 107950 w 265"/>
                <a:gd name="T53" fmla="*/ 152400 h 103"/>
                <a:gd name="T54" fmla="*/ 127000 w 265"/>
                <a:gd name="T55" fmla="*/ 155575 h 103"/>
                <a:gd name="T56" fmla="*/ 144462 w 265"/>
                <a:gd name="T57" fmla="*/ 158750 h 103"/>
                <a:gd name="T58" fmla="*/ 166687 w 265"/>
                <a:gd name="T59" fmla="*/ 163513 h 103"/>
                <a:gd name="T60" fmla="*/ 207962 w 265"/>
                <a:gd name="T61" fmla="*/ 163513 h 103"/>
                <a:gd name="T62" fmla="*/ 252412 w 265"/>
                <a:gd name="T63" fmla="*/ 163513 h 103"/>
                <a:gd name="T64" fmla="*/ 271462 w 265"/>
                <a:gd name="T65" fmla="*/ 158750 h 103"/>
                <a:gd name="T66" fmla="*/ 290512 w 265"/>
                <a:gd name="T67" fmla="*/ 155575 h 103"/>
                <a:gd name="T68" fmla="*/ 307975 w 265"/>
                <a:gd name="T69" fmla="*/ 152400 h 103"/>
                <a:gd name="T70" fmla="*/ 327025 w 265"/>
                <a:gd name="T71" fmla="*/ 147638 h 103"/>
                <a:gd name="T72" fmla="*/ 342900 w 265"/>
                <a:gd name="T73" fmla="*/ 144463 h 103"/>
                <a:gd name="T74" fmla="*/ 357187 w 265"/>
                <a:gd name="T75" fmla="*/ 141288 h 103"/>
                <a:gd name="T76" fmla="*/ 371474 w 265"/>
                <a:gd name="T77" fmla="*/ 133350 h 103"/>
                <a:gd name="T78" fmla="*/ 382587 w 265"/>
                <a:gd name="T79" fmla="*/ 125413 h 103"/>
                <a:gd name="T80" fmla="*/ 393699 w 265"/>
                <a:gd name="T81" fmla="*/ 117475 h 103"/>
                <a:gd name="T82" fmla="*/ 401637 w 265"/>
                <a:gd name="T83" fmla="*/ 114300 h 103"/>
                <a:gd name="T84" fmla="*/ 409575 w 265"/>
                <a:gd name="T85" fmla="*/ 103188 h 103"/>
                <a:gd name="T86" fmla="*/ 412750 w 265"/>
                <a:gd name="T87" fmla="*/ 95250 h 103"/>
                <a:gd name="T88" fmla="*/ 415925 w 265"/>
                <a:gd name="T89" fmla="*/ 88900 h 103"/>
                <a:gd name="T90" fmla="*/ 420687 w 265"/>
                <a:gd name="T91" fmla="*/ 80963 h 103"/>
                <a:gd name="T92" fmla="*/ 415925 w 265"/>
                <a:gd name="T93" fmla="*/ 73025 h 103"/>
                <a:gd name="T94" fmla="*/ 412750 w 265"/>
                <a:gd name="T95" fmla="*/ 61913 h 103"/>
                <a:gd name="T96" fmla="*/ 409575 w 265"/>
                <a:gd name="T97" fmla="*/ 55563 h 103"/>
                <a:gd name="T98" fmla="*/ 401637 w 265"/>
                <a:gd name="T99" fmla="*/ 47625 h 103"/>
                <a:gd name="T100" fmla="*/ 393699 w 265"/>
                <a:gd name="T101" fmla="*/ 39688 h 103"/>
                <a:gd name="T102" fmla="*/ 382587 w 265"/>
                <a:gd name="T103" fmla="*/ 33338 h 103"/>
                <a:gd name="T104" fmla="*/ 371474 w 265"/>
                <a:gd name="T105" fmla="*/ 28575 h 103"/>
                <a:gd name="T106" fmla="*/ 357187 w 265"/>
                <a:gd name="T107" fmla="*/ 22225 h 103"/>
                <a:gd name="T108" fmla="*/ 342900 w 265"/>
                <a:gd name="T109" fmla="*/ 17463 h 103"/>
                <a:gd name="T110" fmla="*/ 327025 w 265"/>
                <a:gd name="T111" fmla="*/ 11113 h 103"/>
                <a:gd name="T112" fmla="*/ 307975 w 265"/>
                <a:gd name="T113" fmla="*/ 6350 h 103"/>
                <a:gd name="T114" fmla="*/ 290512 w 265"/>
                <a:gd name="T115" fmla="*/ 3175 h 103"/>
                <a:gd name="T116" fmla="*/ 271462 w 265"/>
                <a:gd name="T117" fmla="*/ 3175 h 103"/>
                <a:gd name="T118" fmla="*/ 252412 w 265"/>
                <a:gd name="T119" fmla="*/ 0 h 103"/>
                <a:gd name="T120" fmla="*/ 207962 w 265"/>
                <a:gd name="T121" fmla="*/ 0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5"/>
                <a:gd name="T184" fmla="*/ 0 h 103"/>
                <a:gd name="T185" fmla="*/ 265 w 265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5" h="103">
                  <a:moveTo>
                    <a:pt x="131" y="0"/>
                  </a:moveTo>
                  <a:lnTo>
                    <a:pt x="105" y="0"/>
                  </a:lnTo>
                  <a:lnTo>
                    <a:pt x="91" y="2"/>
                  </a:lnTo>
                  <a:lnTo>
                    <a:pt x="80" y="2"/>
                  </a:lnTo>
                  <a:lnTo>
                    <a:pt x="68" y="4"/>
                  </a:lnTo>
                  <a:lnTo>
                    <a:pt x="56" y="7"/>
                  </a:lnTo>
                  <a:lnTo>
                    <a:pt x="47" y="11"/>
                  </a:lnTo>
                  <a:lnTo>
                    <a:pt x="37" y="14"/>
                  </a:lnTo>
                  <a:lnTo>
                    <a:pt x="28" y="18"/>
                  </a:lnTo>
                  <a:lnTo>
                    <a:pt x="21" y="21"/>
                  </a:lnTo>
                  <a:lnTo>
                    <a:pt x="14" y="25"/>
                  </a:lnTo>
                  <a:lnTo>
                    <a:pt x="9" y="30"/>
                  </a:lnTo>
                  <a:lnTo>
                    <a:pt x="5" y="35"/>
                  </a:lnTo>
                  <a:lnTo>
                    <a:pt x="2" y="39"/>
                  </a:lnTo>
                  <a:lnTo>
                    <a:pt x="0" y="46"/>
                  </a:lnTo>
                  <a:lnTo>
                    <a:pt x="0" y="51"/>
                  </a:lnTo>
                  <a:lnTo>
                    <a:pt x="0" y="56"/>
                  </a:lnTo>
                  <a:lnTo>
                    <a:pt x="2" y="60"/>
                  </a:lnTo>
                  <a:lnTo>
                    <a:pt x="5" y="65"/>
                  </a:lnTo>
                  <a:lnTo>
                    <a:pt x="9" y="72"/>
                  </a:lnTo>
                  <a:lnTo>
                    <a:pt x="14" y="74"/>
                  </a:lnTo>
                  <a:lnTo>
                    <a:pt x="21" y="79"/>
                  </a:lnTo>
                  <a:lnTo>
                    <a:pt x="28" y="84"/>
                  </a:lnTo>
                  <a:lnTo>
                    <a:pt x="37" y="89"/>
                  </a:lnTo>
                  <a:lnTo>
                    <a:pt x="47" y="91"/>
                  </a:lnTo>
                  <a:lnTo>
                    <a:pt x="56" y="93"/>
                  </a:lnTo>
                  <a:lnTo>
                    <a:pt x="68" y="96"/>
                  </a:lnTo>
                  <a:lnTo>
                    <a:pt x="80" y="98"/>
                  </a:lnTo>
                  <a:lnTo>
                    <a:pt x="91" y="100"/>
                  </a:lnTo>
                  <a:lnTo>
                    <a:pt x="105" y="103"/>
                  </a:lnTo>
                  <a:lnTo>
                    <a:pt x="131" y="103"/>
                  </a:lnTo>
                  <a:lnTo>
                    <a:pt x="159" y="103"/>
                  </a:lnTo>
                  <a:lnTo>
                    <a:pt x="171" y="100"/>
                  </a:lnTo>
                  <a:lnTo>
                    <a:pt x="183" y="98"/>
                  </a:lnTo>
                  <a:lnTo>
                    <a:pt x="194" y="96"/>
                  </a:lnTo>
                  <a:lnTo>
                    <a:pt x="206" y="93"/>
                  </a:lnTo>
                  <a:lnTo>
                    <a:pt x="216" y="91"/>
                  </a:lnTo>
                  <a:lnTo>
                    <a:pt x="225" y="89"/>
                  </a:lnTo>
                  <a:lnTo>
                    <a:pt x="234" y="84"/>
                  </a:lnTo>
                  <a:lnTo>
                    <a:pt x="241" y="79"/>
                  </a:lnTo>
                  <a:lnTo>
                    <a:pt x="248" y="74"/>
                  </a:lnTo>
                  <a:lnTo>
                    <a:pt x="253" y="72"/>
                  </a:lnTo>
                  <a:lnTo>
                    <a:pt x="258" y="65"/>
                  </a:lnTo>
                  <a:lnTo>
                    <a:pt x="260" y="60"/>
                  </a:lnTo>
                  <a:lnTo>
                    <a:pt x="262" y="56"/>
                  </a:lnTo>
                  <a:lnTo>
                    <a:pt x="265" y="51"/>
                  </a:lnTo>
                  <a:lnTo>
                    <a:pt x="262" y="46"/>
                  </a:lnTo>
                  <a:lnTo>
                    <a:pt x="260" y="39"/>
                  </a:lnTo>
                  <a:lnTo>
                    <a:pt x="258" y="35"/>
                  </a:lnTo>
                  <a:lnTo>
                    <a:pt x="253" y="30"/>
                  </a:lnTo>
                  <a:lnTo>
                    <a:pt x="248" y="25"/>
                  </a:lnTo>
                  <a:lnTo>
                    <a:pt x="241" y="21"/>
                  </a:lnTo>
                  <a:lnTo>
                    <a:pt x="234" y="18"/>
                  </a:lnTo>
                  <a:lnTo>
                    <a:pt x="225" y="14"/>
                  </a:lnTo>
                  <a:lnTo>
                    <a:pt x="216" y="11"/>
                  </a:lnTo>
                  <a:lnTo>
                    <a:pt x="206" y="7"/>
                  </a:lnTo>
                  <a:lnTo>
                    <a:pt x="194" y="4"/>
                  </a:lnTo>
                  <a:lnTo>
                    <a:pt x="183" y="2"/>
                  </a:lnTo>
                  <a:lnTo>
                    <a:pt x="171" y="2"/>
                  </a:lnTo>
                  <a:lnTo>
                    <a:pt x="159" y="0"/>
                  </a:lnTo>
                  <a:lnTo>
                    <a:pt x="131" y="0"/>
                  </a:lnTo>
                  <a:close/>
                </a:path>
              </a:pathLst>
            </a:custGeom>
            <a:gradFill rotWithShape="1">
              <a:gsLst>
                <a:gs pos="0">
                  <a:srgbClr val="B8E2E2"/>
                </a:gs>
                <a:gs pos="35001">
                  <a:srgbClr val="CEEAEA"/>
                </a:gs>
                <a:gs pos="100000">
                  <a:srgbClr val="ECF7F7"/>
                </a:gs>
              </a:gsLst>
              <a:lin ang="16200000" scaled="1"/>
            </a:gradFill>
            <a:ln w="9525">
              <a:solidFill>
                <a:srgbClr val="629797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33" name="Freeform 55"/>
            <p:cNvSpPr>
              <a:spLocks/>
            </p:cNvSpPr>
            <p:nvPr/>
          </p:nvSpPr>
          <p:spPr bwMode="auto">
            <a:xfrm>
              <a:off x="2603470" y="3500434"/>
              <a:ext cx="119062" cy="119062"/>
            </a:xfrm>
            <a:custGeom>
              <a:avLst/>
              <a:gdLst>
                <a:gd name="T0" fmla="*/ 2147483647 w 75"/>
                <a:gd name="T1" fmla="*/ 0 h 75"/>
                <a:gd name="T2" fmla="*/ 2147483647 w 75"/>
                <a:gd name="T3" fmla="*/ 0 h 75"/>
                <a:gd name="T4" fmla="*/ 2147483647 w 75"/>
                <a:gd name="T5" fmla="*/ 2147483647 h 75"/>
                <a:gd name="T6" fmla="*/ 2147483647 w 75"/>
                <a:gd name="T7" fmla="*/ 2147483647 h 75"/>
                <a:gd name="T8" fmla="*/ 2147483647 w 75"/>
                <a:gd name="T9" fmla="*/ 2147483647 h 75"/>
                <a:gd name="T10" fmla="*/ 2147483647 w 75"/>
                <a:gd name="T11" fmla="*/ 2147483647 h 75"/>
                <a:gd name="T12" fmla="*/ 2147483647 w 75"/>
                <a:gd name="T13" fmla="*/ 2147483647 h 75"/>
                <a:gd name="T14" fmla="*/ 0 w 75"/>
                <a:gd name="T15" fmla="*/ 2147483647 h 75"/>
                <a:gd name="T16" fmla="*/ 0 w 75"/>
                <a:gd name="T17" fmla="*/ 2147483647 h 75"/>
                <a:gd name="T18" fmla="*/ 0 w 75"/>
                <a:gd name="T19" fmla="*/ 2147483647 h 75"/>
                <a:gd name="T20" fmla="*/ 2147483647 w 75"/>
                <a:gd name="T21" fmla="*/ 2147483647 h 75"/>
                <a:gd name="T22" fmla="*/ 2147483647 w 75"/>
                <a:gd name="T23" fmla="*/ 2147483647 h 75"/>
                <a:gd name="T24" fmla="*/ 2147483647 w 75"/>
                <a:gd name="T25" fmla="*/ 2147483647 h 75"/>
                <a:gd name="T26" fmla="*/ 2147483647 w 75"/>
                <a:gd name="T27" fmla="*/ 2147483647 h 75"/>
                <a:gd name="T28" fmla="*/ 2147483647 w 75"/>
                <a:gd name="T29" fmla="*/ 2147483647 h 75"/>
                <a:gd name="T30" fmla="*/ 2147483647 w 75"/>
                <a:gd name="T31" fmla="*/ 2147483647 h 75"/>
                <a:gd name="T32" fmla="*/ 2147483647 w 75"/>
                <a:gd name="T33" fmla="*/ 2147483647 h 75"/>
                <a:gd name="T34" fmla="*/ 2147483647 w 75"/>
                <a:gd name="T35" fmla="*/ 2147483647 h 75"/>
                <a:gd name="T36" fmla="*/ 2147483647 w 75"/>
                <a:gd name="T37" fmla="*/ 2147483647 h 75"/>
                <a:gd name="T38" fmla="*/ 2147483647 w 75"/>
                <a:gd name="T39" fmla="*/ 2147483647 h 75"/>
                <a:gd name="T40" fmla="*/ 2147483647 w 75"/>
                <a:gd name="T41" fmla="*/ 2147483647 h 75"/>
                <a:gd name="T42" fmla="*/ 2147483647 w 75"/>
                <a:gd name="T43" fmla="*/ 2147483647 h 75"/>
                <a:gd name="T44" fmla="*/ 2147483647 w 75"/>
                <a:gd name="T45" fmla="*/ 2147483647 h 75"/>
                <a:gd name="T46" fmla="*/ 2147483647 w 75"/>
                <a:gd name="T47" fmla="*/ 2147483647 h 75"/>
                <a:gd name="T48" fmla="*/ 2147483647 w 75"/>
                <a:gd name="T49" fmla="*/ 2147483647 h 75"/>
                <a:gd name="T50" fmla="*/ 2147483647 w 75"/>
                <a:gd name="T51" fmla="*/ 2147483647 h 75"/>
                <a:gd name="T52" fmla="*/ 2147483647 w 75"/>
                <a:gd name="T53" fmla="*/ 2147483647 h 75"/>
                <a:gd name="T54" fmla="*/ 2147483647 w 75"/>
                <a:gd name="T55" fmla="*/ 2147483647 h 75"/>
                <a:gd name="T56" fmla="*/ 2147483647 w 75"/>
                <a:gd name="T57" fmla="*/ 2147483647 h 75"/>
                <a:gd name="T58" fmla="*/ 2147483647 w 75"/>
                <a:gd name="T59" fmla="*/ 2147483647 h 75"/>
                <a:gd name="T60" fmla="*/ 2147483647 w 75"/>
                <a:gd name="T61" fmla="*/ 2147483647 h 75"/>
                <a:gd name="T62" fmla="*/ 2147483647 w 75"/>
                <a:gd name="T63" fmla="*/ 0 h 75"/>
                <a:gd name="T64" fmla="*/ 2147483647 w 75"/>
                <a:gd name="T65" fmla="*/ 0 h 7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75"/>
                <a:gd name="T101" fmla="*/ 75 w 75"/>
                <a:gd name="T102" fmla="*/ 75 h 7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75">
                  <a:moveTo>
                    <a:pt x="37" y="0"/>
                  </a:moveTo>
                  <a:lnTo>
                    <a:pt x="30" y="0"/>
                  </a:lnTo>
                  <a:lnTo>
                    <a:pt x="23" y="3"/>
                  </a:lnTo>
                  <a:lnTo>
                    <a:pt x="16" y="7"/>
                  </a:lnTo>
                  <a:lnTo>
                    <a:pt x="9" y="12"/>
                  </a:lnTo>
                  <a:lnTo>
                    <a:pt x="4" y="17"/>
                  </a:lnTo>
                  <a:lnTo>
                    <a:pt x="2" y="24"/>
                  </a:lnTo>
                  <a:lnTo>
                    <a:pt x="0" y="31"/>
                  </a:lnTo>
                  <a:lnTo>
                    <a:pt x="0" y="38"/>
                  </a:lnTo>
                  <a:lnTo>
                    <a:pt x="0" y="45"/>
                  </a:lnTo>
                  <a:lnTo>
                    <a:pt x="2" y="52"/>
                  </a:lnTo>
                  <a:lnTo>
                    <a:pt x="4" y="59"/>
                  </a:lnTo>
                  <a:lnTo>
                    <a:pt x="9" y="64"/>
                  </a:lnTo>
                  <a:lnTo>
                    <a:pt x="16" y="68"/>
                  </a:lnTo>
                  <a:lnTo>
                    <a:pt x="23" y="73"/>
                  </a:lnTo>
                  <a:lnTo>
                    <a:pt x="30" y="73"/>
                  </a:lnTo>
                  <a:lnTo>
                    <a:pt x="37" y="75"/>
                  </a:lnTo>
                  <a:lnTo>
                    <a:pt x="44" y="73"/>
                  </a:lnTo>
                  <a:lnTo>
                    <a:pt x="51" y="73"/>
                  </a:lnTo>
                  <a:lnTo>
                    <a:pt x="58" y="68"/>
                  </a:lnTo>
                  <a:lnTo>
                    <a:pt x="63" y="64"/>
                  </a:lnTo>
                  <a:lnTo>
                    <a:pt x="68" y="59"/>
                  </a:lnTo>
                  <a:lnTo>
                    <a:pt x="72" y="52"/>
                  </a:lnTo>
                  <a:lnTo>
                    <a:pt x="75" y="45"/>
                  </a:lnTo>
                  <a:lnTo>
                    <a:pt x="75" y="38"/>
                  </a:lnTo>
                  <a:lnTo>
                    <a:pt x="75" y="31"/>
                  </a:lnTo>
                  <a:lnTo>
                    <a:pt x="72" y="24"/>
                  </a:lnTo>
                  <a:lnTo>
                    <a:pt x="68" y="17"/>
                  </a:lnTo>
                  <a:lnTo>
                    <a:pt x="63" y="12"/>
                  </a:lnTo>
                  <a:lnTo>
                    <a:pt x="58" y="7"/>
                  </a:lnTo>
                  <a:lnTo>
                    <a:pt x="51" y="3"/>
                  </a:lnTo>
                  <a:lnTo>
                    <a:pt x="44" y="0"/>
                  </a:lnTo>
                  <a:lnTo>
                    <a:pt x="37" y="0"/>
                  </a:lnTo>
                  <a:close/>
                </a:path>
              </a:pathLst>
            </a:custGeom>
            <a:gradFill rotWithShape="1">
              <a:gsLst>
                <a:gs pos="0">
                  <a:srgbClr val="C9B5E8"/>
                </a:gs>
                <a:gs pos="35001">
                  <a:srgbClr val="D9CBEE"/>
                </a:gs>
                <a:gs pos="100000">
                  <a:srgbClr val="F0EAF9"/>
                </a:gs>
              </a:gsLst>
              <a:lin ang="16200000" scaled="1"/>
            </a:gradFill>
            <a:ln w="9525">
              <a:solidFill>
                <a:srgbClr val="7D60A0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4" name="Freeform 97"/>
            <p:cNvSpPr>
              <a:spLocks/>
            </p:cNvSpPr>
            <p:nvPr/>
          </p:nvSpPr>
          <p:spPr bwMode="auto">
            <a:xfrm>
              <a:off x="1233457" y="4433884"/>
              <a:ext cx="119063" cy="119062"/>
            </a:xfrm>
            <a:custGeom>
              <a:avLst/>
              <a:gdLst>
                <a:gd name="T0" fmla="*/ 2147483647 w 75"/>
                <a:gd name="T1" fmla="*/ 0 h 75"/>
                <a:gd name="T2" fmla="*/ 2147483647 w 75"/>
                <a:gd name="T3" fmla="*/ 0 h 75"/>
                <a:gd name="T4" fmla="*/ 2147483647 w 75"/>
                <a:gd name="T5" fmla="*/ 2147483647 h 75"/>
                <a:gd name="T6" fmla="*/ 2147483647 w 75"/>
                <a:gd name="T7" fmla="*/ 2147483647 h 75"/>
                <a:gd name="T8" fmla="*/ 2147483647 w 75"/>
                <a:gd name="T9" fmla="*/ 2147483647 h 75"/>
                <a:gd name="T10" fmla="*/ 2147483647 w 75"/>
                <a:gd name="T11" fmla="*/ 2147483647 h 75"/>
                <a:gd name="T12" fmla="*/ 2147483647 w 75"/>
                <a:gd name="T13" fmla="*/ 2147483647 h 75"/>
                <a:gd name="T14" fmla="*/ 0 w 75"/>
                <a:gd name="T15" fmla="*/ 2147483647 h 75"/>
                <a:gd name="T16" fmla="*/ 0 w 75"/>
                <a:gd name="T17" fmla="*/ 2147483647 h 75"/>
                <a:gd name="T18" fmla="*/ 0 w 75"/>
                <a:gd name="T19" fmla="*/ 2147483647 h 75"/>
                <a:gd name="T20" fmla="*/ 2147483647 w 75"/>
                <a:gd name="T21" fmla="*/ 2147483647 h 75"/>
                <a:gd name="T22" fmla="*/ 2147483647 w 75"/>
                <a:gd name="T23" fmla="*/ 2147483647 h 75"/>
                <a:gd name="T24" fmla="*/ 2147483647 w 75"/>
                <a:gd name="T25" fmla="*/ 2147483647 h 75"/>
                <a:gd name="T26" fmla="*/ 2147483647 w 75"/>
                <a:gd name="T27" fmla="*/ 2147483647 h 75"/>
                <a:gd name="T28" fmla="*/ 2147483647 w 75"/>
                <a:gd name="T29" fmla="*/ 2147483647 h 75"/>
                <a:gd name="T30" fmla="*/ 2147483647 w 75"/>
                <a:gd name="T31" fmla="*/ 2147483647 h 75"/>
                <a:gd name="T32" fmla="*/ 2147483647 w 75"/>
                <a:gd name="T33" fmla="*/ 2147483647 h 75"/>
                <a:gd name="T34" fmla="*/ 2147483647 w 75"/>
                <a:gd name="T35" fmla="*/ 2147483647 h 75"/>
                <a:gd name="T36" fmla="*/ 2147483647 w 75"/>
                <a:gd name="T37" fmla="*/ 2147483647 h 75"/>
                <a:gd name="T38" fmla="*/ 2147483647 w 75"/>
                <a:gd name="T39" fmla="*/ 2147483647 h 75"/>
                <a:gd name="T40" fmla="*/ 2147483647 w 75"/>
                <a:gd name="T41" fmla="*/ 2147483647 h 75"/>
                <a:gd name="T42" fmla="*/ 2147483647 w 75"/>
                <a:gd name="T43" fmla="*/ 2147483647 h 75"/>
                <a:gd name="T44" fmla="*/ 2147483647 w 75"/>
                <a:gd name="T45" fmla="*/ 2147483647 h 75"/>
                <a:gd name="T46" fmla="*/ 2147483647 w 75"/>
                <a:gd name="T47" fmla="*/ 2147483647 h 75"/>
                <a:gd name="T48" fmla="*/ 2147483647 w 75"/>
                <a:gd name="T49" fmla="*/ 2147483647 h 75"/>
                <a:gd name="T50" fmla="*/ 2147483647 w 75"/>
                <a:gd name="T51" fmla="*/ 2147483647 h 75"/>
                <a:gd name="T52" fmla="*/ 2147483647 w 75"/>
                <a:gd name="T53" fmla="*/ 2147483647 h 75"/>
                <a:gd name="T54" fmla="*/ 2147483647 w 75"/>
                <a:gd name="T55" fmla="*/ 2147483647 h 75"/>
                <a:gd name="T56" fmla="*/ 2147483647 w 75"/>
                <a:gd name="T57" fmla="*/ 2147483647 h 75"/>
                <a:gd name="T58" fmla="*/ 2147483647 w 75"/>
                <a:gd name="T59" fmla="*/ 2147483647 h 75"/>
                <a:gd name="T60" fmla="*/ 2147483647 w 75"/>
                <a:gd name="T61" fmla="*/ 2147483647 h 75"/>
                <a:gd name="T62" fmla="*/ 2147483647 w 75"/>
                <a:gd name="T63" fmla="*/ 0 h 75"/>
                <a:gd name="T64" fmla="*/ 2147483647 w 75"/>
                <a:gd name="T65" fmla="*/ 0 h 7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75"/>
                <a:gd name="T101" fmla="*/ 75 w 75"/>
                <a:gd name="T102" fmla="*/ 75 h 7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75">
                  <a:moveTo>
                    <a:pt x="38" y="0"/>
                  </a:moveTo>
                  <a:lnTo>
                    <a:pt x="31" y="0"/>
                  </a:lnTo>
                  <a:lnTo>
                    <a:pt x="22" y="2"/>
                  </a:lnTo>
                  <a:lnTo>
                    <a:pt x="17" y="5"/>
                  </a:lnTo>
                  <a:lnTo>
                    <a:pt x="10" y="9"/>
                  </a:lnTo>
                  <a:lnTo>
                    <a:pt x="5" y="16"/>
                  </a:lnTo>
                  <a:lnTo>
                    <a:pt x="3" y="21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3" y="51"/>
                  </a:lnTo>
                  <a:lnTo>
                    <a:pt x="5" y="58"/>
                  </a:lnTo>
                  <a:lnTo>
                    <a:pt x="10" y="63"/>
                  </a:lnTo>
                  <a:lnTo>
                    <a:pt x="17" y="68"/>
                  </a:lnTo>
                  <a:lnTo>
                    <a:pt x="22" y="72"/>
                  </a:lnTo>
                  <a:lnTo>
                    <a:pt x="31" y="75"/>
                  </a:lnTo>
                  <a:lnTo>
                    <a:pt x="38" y="75"/>
                  </a:lnTo>
                  <a:lnTo>
                    <a:pt x="45" y="75"/>
                  </a:lnTo>
                  <a:lnTo>
                    <a:pt x="52" y="72"/>
                  </a:lnTo>
                  <a:lnTo>
                    <a:pt x="59" y="68"/>
                  </a:lnTo>
                  <a:lnTo>
                    <a:pt x="64" y="63"/>
                  </a:lnTo>
                  <a:lnTo>
                    <a:pt x="68" y="58"/>
                  </a:lnTo>
                  <a:lnTo>
                    <a:pt x="73" y="51"/>
                  </a:lnTo>
                  <a:lnTo>
                    <a:pt x="75" y="44"/>
                  </a:lnTo>
                  <a:lnTo>
                    <a:pt x="75" y="37"/>
                  </a:lnTo>
                  <a:lnTo>
                    <a:pt x="75" y="30"/>
                  </a:lnTo>
                  <a:lnTo>
                    <a:pt x="73" y="21"/>
                  </a:lnTo>
                  <a:lnTo>
                    <a:pt x="68" y="16"/>
                  </a:lnTo>
                  <a:lnTo>
                    <a:pt x="64" y="9"/>
                  </a:lnTo>
                  <a:lnTo>
                    <a:pt x="59" y="5"/>
                  </a:lnTo>
                  <a:lnTo>
                    <a:pt x="52" y="2"/>
                  </a:lnTo>
                  <a:lnTo>
                    <a:pt x="45" y="0"/>
                  </a:lnTo>
                  <a:lnTo>
                    <a:pt x="38" y="0"/>
                  </a:lnTo>
                  <a:close/>
                </a:path>
              </a:pathLst>
            </a:cu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5" name="Freeform 99"/>
            <p:cNvSpPr>
              <a:spLocks/>
            </p:cNvSpPr>
            <p:nvPr/>
          </p:nvSpPr>
          <p:spPr bwMode="auto">
            <a:xfrm>
              <a:off x="3276570" y="3876671"/>
              <a:ext cx="119062" cy="115888"/>
            </a:xfrm>
            <a:custGeom>
              <a:avLst/>
              <a:gdLst>
                <a:gd name="T0" fmla="*/ 2147483647 w 75"/>
                <a:gd name="T1" fmla="*/ 0 h 73"/>
                <a:gd name="T2" fmla="*/ 2147483647 w 75"/>
                <a:gd name="T3" fmla="*/ 0 h 73"/>
                <a:gd name="T4" fmla="*/ 2147483647 w 75"/>
                <a:gd name="T5" fmla="*/ 2147483647 h 73"/>
                <a:gd name="T6" fmla="*/ 2147483647 w 75"/>
                <a:gd name="T7" fmla="*/ 2147483647 h 73"/>
                <a:gd name="T8" fmla="*/ 2147483647 w 75"/>
                <a:gd name="T9" fmla="*/ 2147483647 h 73"/>
                <a:gd name="T10" fmla="*/ 2147483647 w 75"/>
                <a:gd name="T11" fmla="*/ 2147483647 h 73"/>
                <a:gd name="T12" fmla="*/ 2147483647 w 75"/>
                <a:gd name="T13" fmla="*/ 2147483647 h 73"/>
                <a:gd name="T14" fmla="*/ 0 w 75"/>
                <a:gd name="T15" fmla="*/ 2147483647 h 73"/>
                <a:gd name="T16" fmla="*/ 0 w 75"/>
                <a:gd name="T17" fmla="*/ 2147483647 h 73"/>
                <a:gd name="T18" fmla="*/ 0 w 75"/>
                <a:gd name="T19" fmla="*/ 2147483647 h 73"/>
                <a:gd name="T20" fmla="*/ 2147483647 w 75"/>
                <a:gd name="T21" fmla="*/ 2147483647 h 73"/>
                <a:gd name="T22" fmla="*/ 2147483647 w 75"/>
                <a:gd name="T23" fmla="*/ 2147483647 h 73"/>
                <a:gd name="T24" fmla="*/ 2147483647 w 75"/>
                <a:gd name="T25" fmla="*/ 2147483647 h 73"/>
                <a:gd name="T26" fmla="*/ 2147483647 w 75"/>
                <a:gd name="T27" fmla="*/ 2147483647 h 73"/>
                <a:gd name="T28" fmla="*/ 2147483647 w 75"/>
                <a:gd name="T29" fmla="*/ 2147483647 h 73"/>
                <a:gd name="T30" fmla="*/ 2147483647 w 75"/>
                <a:gd name="T31" fmla="*/ 2147483647 h 73"/>
                <a:gd name="T32" fmla="*/ 2147483647 w 75"/>
                <a:gd name="T33" fmla="*/ 2147483647 h 73"/>
                <a:gd name="T34" fmla="*/ 2147483647 w 75"/>
                <a:gd name="T35" fmla="*/ 2147483647 h 73"/>
                <a:gd name="T36" fmla="*/ 2147483647 w 75"/>
                <a:gd name="T37" fmla="*/ 2147483647 h 73"/>
                <a:gd name="T38" fmla="*/ 2147483647 w 75"/>
                <a:gd name="T39" fmla="*/ 2147483647 h 73"/>
                <a:gd name="T40" fmla="*/ 2147483647 w 75"/>
                <a:gd name="T41" fmla="*/ 2147483647 h 73"/>
                <a:gd name="T42" fmla="*/ 2147483647 w 75"/>
                <a:gd name="T43" fmla="*/ 2147483647 h 73"/>
                <a:gd name="T44" fmla="*/ 2147483647 w 75"/>
                <a:gd name="T45" fmla="*/ 2147483647 h 73"/>
                <a:gd name="T46" fmla="*/ 2147483647 w 75"/>
                <a:gd name="T47" fmla="*/ 2147483647 h 73"/>
                <a:gd name="T48" fmla="*/ 2147483647 w 75"/>
                <a:gd name="T49" fmla="*/ 2147483647 h 73"/>
                <a:gd name="T50" fmla="*/ 2147483647 w 75"/>
                <a:gd name="T51" fmla="*/ 2147483647 h 73"/>
                <a:gd name="T52" fmla="*/ 2147483647 w 75"/>
                <a:gd name="T53" fmla="*/ 2147483647 h 73"/>
                <a:gd name="T54" fmla="*/ 2147483647 w 75"/>
                <a:gd name="T55" fmla="*/ 2147483647 h 73"/>
                <a:gd name="T56" fmla="*/ 2147483647 w 75"/>
                <a:gd name="T57" fmla="*/ 2147483647 h 73"/>
                <a:gd name="T58" fmla="*/ 2147483647 w 75"/>
                <a:gd name="T59" fmla="*/ 2147483647 h 73"/>
                <a:gd name="T60" fmla="*/ 2147483647 w 75"/>
                <a:gd name="T61" fmla="*/ 2147483647 h 73"/>
                <a:gd name="T62" fmla="*/ 2147483647 w 75"/>
                <a:gd name="T63" fmla="*/ 0 h 73"/>
                <a:gd name="T64" fmla="*/ 2147483647 w 75"/>
                <a:gd name="T65" fmla="*/ 0 h 7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73"/>
                <a:gd name="T101" fmla="*/ 75 w 75"/>
                <a:gd name="T102" fmla="*/ 73 h 7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73">
                  <a:moveTo>
                    <a:pt x="37" y="0"/>
                  </a:moveTo>
                  <a:lnTo>
                    <a:pt x="30" y="0"/>
                  </a:lnTo>
                  <a:lnTo>
                    <a:pt x="23" y="2"/>
                  </a:lnTo>
                  <a:lnTo>
                    <a:pt x="16" y="5"/>
                  </a:lnTo>
                  <a:lnTo>
                    <a:pt x="9" y="9"/>
                  </a:lnTo>
                  <a:lnTo>
                    <a:pt x="5" y="16"/>
                  </a:lnTo>
                  <a:lnTo>
                    <a:pt x="2" y="21"/>
                  </a:lnTo>
                  <a:lnTo>
                    <a:pt x="0" y="28"/>
                  </a:lnTo>
                  <a:lnTo>
                    <a:pt x="0" y="35"/>
                  </a:lnTo>
                  <a:lnTo>
                    <a:pt x="0" y="44"/>
                  </a:lnTo>
                  <a:lnTo>
                    <a:pt x="2" y="51"/>
                  </a:lnTo>
                  <a:lnTo>
                    <a:pt x="5" y="56"/>
                  </a:lnTo>
                  <a:lnTo>
                    <a:pt x="9" y="63"/>
                  </a:lnTo>
                  <a:lnTo>
                    <a:pt x="16" y="68"/>
                  </a:lnTo>
                  <a:lnTo>
                    <a:pt x="23" y="70"/>
                  </a:lnTo>
                  <a:lnTo>
                    <a:pt x="30" y="73"/>
                  </a:lnTo>
                  <a:lnTo>
                    <a:pt x="37" y="73"/>
                  </a:lnTo>
                  <a:lnTo>
                    <a:pt x="44" y="73"/>
                  </a:lnTo>
                  <a:lnTo>
                    <a:pt x="51" y="70"/>
                  </a:lnTo>
                  <a:lnTo>
                    <a:pt x="58" y="68"/>
                  </a:lnTo>
                  <a:lnTo>
                    <a:pt x="63" y="63"/>
                  </a:lnTo>
                  <a:lnTo>
                    <a:pt x="68" y="56"/>
                  </a:lnTo>
                  <a:lnTo>
                    <a:pt x="72" y="51"/>
                  </a:lnTo>
                  <a:lnTo>
                    <a:pt x="75" y="44"/>
                  </a:lnTo>
                  <a:lnTo>
                    <a:pt x="75" y="35"/>
                  </a:lnTo>
                  <a:lnTo>
                    <a:pt x="75" y="28"/>
                  </a:lnTo>
                  <a:lnTo>
                    <a:pt x="72" y="21"/>
                  </a:lnTo>
                  <a:lnTo>
                    <a:pt x="68" y="16"/>
                  </a:lnTo>
                  <a:lnTo>
                    <a:pt x="63" y="9"/>
                  </a:lnTo>
                  <a:lnTo>
                    <a:pt x="58" y="5"/>
                  </a:lnTo>
                  <a:lnTo>
                    <a:pt x="51" y="2"/>
                  </a:lnTo>
                  <a:lnTo>
                    <a:pt x="44" y="0"/>
                  </a:lnTo>
                  <a:lnTo>
                    <a:pt x="37" y="0"/>
                  </a:lnTo>
                  <a:close/>
                </a:path>
              </a:pathLst>
            </a:custGeom>
            <a:gradFill rotWithShape="1">
              <a:gsLst>
                <a:gs pos="0">
                  <a:srgbClr val="C9B5E8"/>
                </a:gs>
                <a:gs pos="35001">
                  <a:srgbClr val="D9CBEE"/>
                </a:gs>
                <a:gs pos="100000">
                  <a:srgbClr val="F0EAF9"/>
                </a:gs>
              </a:gsLst>
              <a:lin ang="16200000" scaled="1"/>
            </a:gradFill>
            <a:ln w="9525">
              <a:solidFill>
                <a:srgbClr val="7D60A0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6" name="Freeform 108"/>
            <p:cNvSpPr>
              <a:spLocks/>
            </p:cNvSpPr>
            <p:nvPr/>
          </p:nvSpPr>
          <p:spPr bwMode="auto">
            <a:xfrm>
              <a:off x="3130520" y="4581521"/>
              <a:ext cx="420687" cy="168275"/>
            </a:xfrm>
            <a:custGeom>
              <a:avLst/>
              <a:gdLst>
                <a:gd name="T0" fmla="*/ 212725 w 265"/>
                <a:gd name="T1" fmla="*/ 0 h 106"/>
                <a:gd name="T2" fmla="*/ 168275 w 265"/>
                <a:gd name="T3" fmla="*/ 4763 h 106"/>
                <a:gd name="T4" fmla="*/ 149225 w 265"/>
                <a:gd name="T5" fmla="*/ 4763 h 106"/>
                <a:gd name="T6" fmla="*/ 130175 w 265"/>
                <a:gd name="T7" fmla="*/ 7938 h 106"/>
                <a:gd name="T8" fmla="*/ 112712 w 265"/>
                <a:gd name="T9" fmla="*/ 12700 h 106"/>
                <a:gd name="T10" fmla="*/ 93662 w 265"/>
                <a:gd name="T11" fmla="*/ 15875 h 106"/>
                <a:gd name="T12" fmla="*/ 77787 w 265"/>
                <a:gd name="T13" fmla="*/ 19050 h 106"/>
                <a:gd name="T14" fmla="*/ 63500 w 265"/>
                <a:gd name="T15" fmla="*/ 26988 h 106"/>
                <a:gd name="T16" fmla="*/ 49212 w 265"/>
                <a:gd name="T17" fmla="*/ 30163 h 106"/>
                <a:gd name="T18" fmla="*/ 38100 w 265"/>
                <a:gd name="T19" fmla="*/ 38100 h 106"/>
                <a:gd name="T20" fmla="*/ 26987 w 265"/>
                <a:gd name="T21" fmla="*/ 46037 h 106"/>
                <a:gd name="T22" fmla="*/ 19050 w 265"/>
                <a:gd name="T23" fmla="*/ 52388 h 106"/>
                <a:gd name="T24" fmla="*/ 11112 w 265"/>
                <a:gd name="T25" fmla="*/ 60325 h 106"/>
                <a:gd name="T26" fmla="*/ 4762 w 265"/>
                <a:gd name="T27" fmla="*/ 68263 h 106"/>
                <a:gd name="T28" fmla="*/ 0 w 265"/>
                <a:gd name="T29" fmla="*/ 74613 h 106"/>
                <a:gd name="T30" fmla="*/ 0 w 265"/>
                <a:gd name="T31" fmla="*/ 82550 h 106"/>
                <a:gd name="T32" fmla="*/ 0 w 265"/>
                <a:gd name="T33" fmla="*/ 93662 h 106"/>
                <a:gd name="T34" fmla="*/ 4762 w 265"/>
                <a:gd name="T35" fmla="*/ 101600 h 106"/>
                <a:gd name="T36" fmla="*/ 11112 w 265"/>
                <a:gd name="T37" fmla="*/ 107950 h 106"/>
                <a:gd name="T38" fmla="*/ 19050 w 265"/>
                <a:gd name="T39" fmla="*/ 115888 h 106"/>
                <a:gd name="T40" fmla="*/ 26987 w 265"/>
                <a:gd name="T41" fmla="*/ 123825 h 106"/>
                <a:gd name="T42" fmla="*/ 38100 w 265"/>
                <a:gd name="T43" fmla="*/ 130175 h 106"/>
                <a:gd name="T44" fmla="*/ 49212 w 265"/>
                <a:gd name="T45" fmla="*/ 134938 h 106"/>
                <a:gd name="T46" fmla="*/ 63500 w 265"/>
                <a:gd name="T47" fmla="*/ 141288 h 106"/>
                <a:gd name="T48" fmla="*/ 77787 w 265"/>
                <a:gd name="T49" fmla="*/ 146050 h 106"/>
                <a:gd name="T50" fmla="*/ 93662 w 265"/>
                <a:gd name="T51" fmla="*/ 152400 h 106"/>
                <a:gd name="T52" fmla="*/ 112712 w 265"/>
                <a:gd name="T53" fmla="*/ 157163 h 106"/>
                <a:gd name="T54" fmla="*/ 130175 w 265"/>
                <a:gd name="T55" fmla="*/ 160338 h 106"/>
                <a:gd name="T56" fmla="*/ 149225 w 265"/>
                <a:gd name="T57" fmla="*/ 163513 h 106"/>
                <a:gd name="T58" fmla="*/ 168275 w 265"/>
                <a:gd name="T59" fmla="*/ 163513 h 106"/>
                <a:gd name="T60" fmla="*/ 212725 w 265"/>
                <a:gd name="T61" fmla="*/ 168275 h 106"/>
                <a:gd name="T62" fmla="*/ 254000 w 265"/>
                <a:gd name="T63" fmla="*/ 163513 h 106"/>
                <a:gd name="T64" fmla="*/ 276225 w 265"/>
                <a:gd name="T65" fmla="*/ 163513 h 106"/>
                <a:gd name="T66" fmla="*/ 293687 w 265"/>
                <a:gd name="T67" fmla="*/ 160338 h 106"/>
                <a:gd name="T68" fmla="*/ 312737 w 265"/>
                <a:gd name="T69" fmla="*/ 157163 h 106"/>
                <a:gd name="T70" fmla="*/ 327025 w 265"/>
                <a:gd name="T71" fmla="*/ 152400 h 106"/>
                <a:gd name="T72" fmla="*/ 346075 w 265"/>
                <a:gd name="T73" fmla="*/ 146050 h 106"/>
                <a:gd name="T74" fmla="*/ 361949 w 265"/>
                <a:gd name="T75" fmla="*/ 141288 h 106"/>
                <a:gd name="T76" fmla="*/ 373062 w 265"/>
                <a:gd name="T77" fmla="*/ 134938 h 106"/>
                <a:gd name="T78" fmla="*/ 387349 w 265"/>
                <a:gd name="T79" fmla="*/ 130175 h 106"/>
                <a:gd name="T80" fmla="*/ 395287 w 265"/>
                <a:gd name="T81" fmla="*/ 123825 h 106"/>
                <a:gd name="T82" fmla="*/ 406400 w 265"/>
                <a:gd name="T83" fmla="*/ 115888 h 106"/>
                <a:gd name="T84" fmla="*/ 412750 w 265"/>
                <a:gd name="T85" fmla="*/ 107950 h 106"/>
                <a:gd name="T86" fmla="*/ 417512 w 265"/>
                <a:gd name="T87" fmla="*/ 101600 h 106"/>
                <a:gd name="T88" fmla="*/ 420687 w 265"/>
                <a:gd name="T89" fmla="*/ 93662 h 106"/>
                <a:gd name="T90" fmla="*/ 420687 w 265"/>
                <a:gd name="T91" fmla="*/ 82550 h 106"/>
                <a:gd name="T92" fmla="*/ 420687 w 265"/>
                <a:gd name="T93" fmla="*/ 74613 h 106"/>
                <a:gd name="T94" fmla="*/ 417512 w 265"/>
                <a:gd name="T95" fmla="*/ 68263 h 106"/>
                <a:gd name="T96" fmla="*/ 412750 w 265"/>
                <a:gd name="T97" fmla="*/ 60325 h 106"/>
                <a:gd name="T98" fmla="*/ 406400 w 265"/>
                <a:gd name="T99" fmla="*/ 52388 h 106"/>
                <a:gd name="T100" fmla="*/ 395287 w 265"/>
                <a:gd name="T101" fmla="*/ 46037 h 106"/>
                <a:gd name="T102" fmla="*/ 387349 w 265"/>
                <a:gd name="T103" fmla="*/ 38100 h 106"/>
                <a:gd name="T104" fmla="*/ 373062 w 265"/>
                <a:gd name="T105" fmla="*/ 30163 h 106"/>
                <a:gd name="T106" fmla="*/ 361949 w 265"/>
                <a:gd name="T107" fmla="*/ 26988 h 106"/>
                <a:gd name="T108" fmla="*/ 346075 w 265"/>
                <a:gd name="T109" fmla="*/ 19050 h 106"/>
                <a:gd name="T110" fmla="*/ 327025 w 265"/>
                <a:gd name="T111" fmla="*/ 15875 h 106"/>
                <a:gd name="T112" fmla="*/ 312737 w 265"/>
                <a:gd name="T113" fmla="*/ 12700 h 106"/>
                <a:gd name="T114" fmla="*/ 293687 w 265"/>
                <a:gd name="T115" fmla="*/ 7938 h 106"/>
                <a:gd name="T116" fmla="*/ 276225 w 265"/>
                <a:gd name="T117" fmla="*/ 4763 h 106"/>
                <a:gd name="T118" fmla="*/ 254000 w 265"/>
                <a:gd name="T119" fmla="*/ 4763 h 106"/>
                <a:gd name="T120" fmla="*/ 212725 w 265"/>
                <a:gd name="T121" fmla="*/ 0 h 10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5"/>
                <a:gd name="T184" fmla="*/ 0 h 106"/>
                <a:gd name="T185" fmla="*/ 265 w 265"/>
                <a:gd name="T186" fmla="*/ 106 h 10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5" h="106">
                  <a:moveTo>
                    <a:pt x="134" y="0"/>
                  </a:moveTo>
                  <a:lnTo>
                    <a:pt x="106" y="3"/>
                  </a:lnTo>
                  <a:lnTo>
                    <a:pt x="94" y="3"/>
                  </a:lnTo>
                  <a:lnTo>
                    <a:pt x="82" y="5"/>
                  </a:lnTo>
                  <a:lnTo>
                    <a:pt x="71" y="8"/>
                  </a:lnTo>
                  <a:lnTo>
                    <a:pt x="59" y="10"/>
                  </a:lnTo>
                  <a:lnTo>
                    <a:pt x="49" y="12"/>
                  </a:lnTo>
                  <a:lnTo>
                    <a:pt x="40" y="17"/>
                  </a:lnTo>
                  <a:lnTo>
                    <a:pt x="31" y="19"/>
                  </a:lnTo>
                  <a:lnTo>
                    <a:pt x="24" y="24"/>
                  </a:lnTo>
                  <a:lnTo>
                    <a:pt x="17" y="29"/>
                  </a:lnTo>
                  <a:lnTo>
                    <a:pt x="12" y="33"/>
                  </a:lnTo>
                  <a:lnTo>
                    <a:pt x="7" y="38"/>
                  </a:lnTo>
                  <a:lnTo>
                    <a:pt x="3" y="43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3" y="64"/>
                  </a:lnTo>
                  <a:lnTo>
                    <a:pt x="7" y="68"/>
                  </a:lnTo>
                  <a:lnTo>
                    <a:pt x="12" y="73"/>
                  </a:lnTo>
                  <a:lnTo>
                    <a:pt x="17" y="78"/>
                  </a:lnTo>
                  <a:lnTo>
                    <a:pt x="24" y="82"/>
                  </a:lnTo>
                  <a:lnTo>
                    <a:pt x="31" y="85"/>
                  </a:lnTo>
                  <a:lnTo>
                    <a:pt x="40" y="89"/>
                  </a:lnTo>
                  <a:lnTo>
                    <a:pt x="49" y="92"/>
                  </a:lnTo>
                  <a:lnTo>
                    <a:pt x="59" y="96"/>
                  </a:lnTo>
                  <a:lnTo>
                    <a:pt x="71" y="99"/>
                  </a:lnTo>
                  <a:lnTo>
                    <a:pt x="82" y="101"/>
                  </a:lnTo>
                  <a:lnTo>
                    <a:pt x="94" y="103"/>
                  </a:lnTo>
                  <a:lnTo>
                    <a:pt x="106" y="103"/>
                  </a:lnTo>
                  <a:lnTo>
                    <a:pt x="134" y="106"/>
                  </a:lnTo>
                  <a:lnTo>
                    <a:pt x="160" y="103"/>
                  </a:lnTo>
                  <a:lnTo>
                    <a:pt x="174" y="103"/>
                  </a:lnTo>
                  <a:lnTo>
                    <a:pt x="185" y="101"/>
                  </a:lnTo>
                  <a:lnTo>
                    <a:pt x="197" y="99"/>
                  </a:lnTo>
                  <a:lnTo>
                    <a:pt x="206" y="96"/>
                  </a:lnTo>
                  <a:lnTo>
                    <a:pt x="218" y="92"/>
                  </a:lnTo>
                  <a:lnTo>
                    <a:pt x="228" y="89"/>
                  </a:lnTo>
                  <a:lnTo>
                    <a:pt x="235" y="85"/>
                  </a:lnTo>
                  <a:lnTo>
                    <a:pt x="244" y="82"/>
                  </a:lnTo>
                  <a:lnTo>
                    <a:pt x="249" y="78"/>
                  </a:lnTo>
                  <a:lnTo>
                    <a:pt x="256" y="73"/>
                  </a:lnTo>
                  <a:lnTo>
                    <a:pt x="260" y="68"/>
                  </a:lnTo>
                  <a:lnTo>
                    <a:pt x="263" y="64"/>
                  </a:lnTo>
                  <a:lnTo>
                    <a:pt x="265" y="59"/>
                  </a:lnTo>
                  <a:lnTo>
                    <a:pt x="265" y="52"/>
                  </a:lnTo>
                  <a:lnTo>
                    <a:pt x="265" y="47"/>
                  </a:lnTo>
                  <a:lnTo>
                    <a:pt x="263" y="43"/>
                  </a:lnTo>
                  <a:lnTo>
                    <a:pt x="260" y="38"/>
                  </a:lnTo>
                  <a:lnTo>
                    <a:pt x="256" y="33"/>
                  </a:lnTo>
                  <a:lnTo>
                    <a:pt x="249" y="29"/>
                  </a:lnTo>
                  <a:lnTo>
                    <a:pt x="244" y="24"/>
                  </a:lnTo>
                  <a:lnTo>
                    <a:pt x="235" y="19"/>
                  </a:lnTo>
                  <a:lnTo>
                    <a:pt x="228" y="17"/>
                  </a:lnTo>
                  <a:lnTo>
                    <a:pt x="218" y="12"/>
                  </a:lnTo>
                  <a:lnTo>
                    <a:pt x="206" y="10"/>
                  </a:lnTo>
                  <a:lnTo>
                    <a:pt x="197" y="8"/>
                  </a:lnTo>
                  <a:lnTo>
                    <a:pt x="185" y="5"/>
                  </a:lnTo>
                  <a:lnTo>
                    <a:pt x="174" y="3"/>
                  </a:lnTo>
                  <a:lnTo>
                    <a:pt x="160" y="3"/>
                  </a:lnTo>
                  <a:lnTo>
                    <a:pt x="134" y="0"/>
                  </a:lnTo>
                  <a:close/>
                </a:path>
              </a:pathLst>
            </a:custGeom>
            <a:gradFill rotWithShape="1">
              <a:gsLst>
                <a:gs pos="0">
                  <a:srgbClr val="B8E2E2"/>
                </a:gs>
                <a:gs pos="35001">
                  <a:srgbClr val="CEEAEA"/>
                </a:gs>
                <a:gs pos="100000">
                  <a:srgbClr val="ECF7F7"/>
                </a:gs>
              </a:gsLst>
              <a:lin ang="16200000" scaled="1"/>
            </a:gradFill>
            <a:ln w="9525">
              <a:solidFill>
                <a:srgbClr val="629797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20519" name="Freeform 109"/>
            <p:cNvSpPr>
              <a:spLocks/>
            </p:cNvSpPr>
            <p:nvPr/>
          </p:nvSpPr>
          <p:spPr bwMode="auto">
            <a:xfrm>
              <a:off x="3130520" y="4581521"/>
              <a:ext cx="420687" cy="168275"/>
            </a:xfrm>
            <a:custGeom>
              <a:avLst/>
              <a:gdLst>
                <a:gd name="T0" fmla="*/ 2147483647 w 265"/>
                <a:gd name="T1" fmla="*/ 0 h 106"/>
                <a:gd name="T2" fmla="*/ 2147483647 w 265"/>
                <a:gd name="T3" fmla="*/ 2147483647 h 106"/>
                <a:gd name="T4" fmla="*/ 2147483647 w 265"/>
                <a:gd name="T5" fmla="*/ 2147483647 h 106"/>
                <a:gd name="T6" fmla="*/ 2147483647 w 265"/>
                <a:gd name="T7" fmla="*/ 2147483647 h 106"/>
                <a:gd name="T8" fmla="*/ 2147483647 w 265"/>
                <a:gd name="T9" fmla="*/ 2147483647 h 106"/>
                <a:gd name="T10" fmla="*/ 2147483647 w 265"/>
                <a:gd name="T11" fmla="*/ 2147483647 h 106"/>
                <a:gd name="T12" fmla="*/ 2147483647 w 265"/>
                <a:gd name="T13" fmla="*/ 2147483647 h 106"/>
                <a:gd name="T14" fmla="*/ 2147483647 w 265"/>
                <a:gd name="T15" fmla="*/ 2147483647 h 106"/>
                <a:gd name="T16" fmla="*/ 2147483647 w 265"/>
                <a:gd name="T17" fmla="*/ 2147483647 h 106"/>
                <a:gd name="T18" fmla="*/ 2147483647 w 265"/>
                <a:gd name="T19" fmla="*/ 2147483647 h 106"/>
                <a:gd name="T20" fmla="*/ 2147483647 w 265"/>
                <a:gd name="T21" fmla="*/ 2147483647 h 106"/>
                <a:gd name="T22" fmla="*/ 2147483647 w 265"/>
                <a:gd name="T23" fmla="*/ 2147483647 h 106"/>
                <a:gd name="T24" fmla="*/ 2147483647 w 265"/>
                <a:gd name="T25" fmla="*/ 2147483647 h 106"/>
                <a:gd name="T26" fmla="*/ 2147483647 w 265"/>
                <a:gd name="T27" fmla="*/ 2147483647 h 106"/>
                <a:gd name="T28" fmla="*/ 0 w 265"/>
                <a:gd name="T29" fmla="*/ 2147483647 h 106"/>
                <a:gd name="T30" fmla="*/ 0 w 265"/>
                <a:gd name="T31" fmla="*/ 2147483647 h 106"/>
                <a:gd name="T32" fmla="*/ 0 w 265"/>
                <a:gd name="T33" fmla="*/ 2147483647 h 106"/>
                <a:gd name="T34" fmla="*/ 2147483647 w 265"/>
                <a:gd name="T35" fmla="*/ 2147483647 h 106"/>
                <a:gd name="T36" fmla="*/ 2147483647 w 265"/>
                <a:gd name="T37" fmla="*/ 2147483647 h 106"/>
                <a:gd name="T38" fmla="*/ 2147483647 w 265"/>
                <a:gd name="T39" fmla="*/ 2147483647 h 106"/>
                <a:gd name="T40" fmla="*/ 2147483647 w 265"/>
                <a:gd name="T41" fmla="*/ 2147483647 h 106"/>
                <a:gd name="T42" fmla="*/ 2147483647 w 265"/>
                <a:gd name="T43" fmla="*/ 2147483647 h 106"/>
                <a:gd name="T44" fmla="*/ 2147483647 w 265"/>
                <a:gd name="T45" fmla="*/ 2147483647 h 106"/>
                <a:gd name="T46" fmla="*/ 2147483647 w 265"/>
                <a:gd name="T47" fmla="*/ 2147483647 h 106"/>
                <a:gd name="T48" fmla="*/ 2147483647 w 265"/>
                <a:gd name="T49" fmla="*/ 2147483647 h 106"/>
                <a:gd name="T50" fmla="*/ 2147483647 w 265"/>
                <a:gd name="T51" fmla="*/ 2147483647 h 106"/>
                <a:gd name="T52" fmla="*/ 2147483647 w 265"/>
                <a:gd name="T53" fmla="*/ 2147483647 h 106"/>
                <a:gd name="T54" fmla="*/ 2147483647 w 265"/>
                <a:gd name="T55" fmla="*/ 2147483647 h 106"/>
                <a:gd name="T56" fmla="*/ 2147483647 w 265"/>
                <a:gd name="T57" fmla="*/ 2147483647 h 106"/>
                <a:gd name="T58" fmla="*/ 2147483647 w 265"/>
                <a:gd name="T59" fmla="*/ 2147483647 h 106"/>
                <a:gd name="T60" fmla="*/ 2147483647 w 265"/>
                <a:gd name="T61" fmla="*/ 2147483647 h 106"/>
                <a:gd name="T62" fmla="*/ 2147483647 w 265"/>
                <a:gd name="T63" fmla="*/ 2147483647 h 106"/>
                <a:gd name="T64" fmla="*/ 2147483647 w 265"/>
                <a:gd name="T65" fmla="*/ 2147483647 h 106"/>
                <a:gd name="T66" fmla="*/ 2147483647 w 265"/>
                <a:gd name="T67" fmla="*/ 2147483647 h 106"/>
                <a:gd name="T68" fmla="*/ 2147483647 w 265"/>
                <a:gd name="T69" fmla="*/ 2147483647 h 106"/>
                <a:gd name="T70" fmla="*/ 2147483647 w 265"/>
                <a:gd name="T71" fmla="*/ 2147483647 h 106"/>
                <a:gd name="T72" fmla="*/ 2147483647 w 265"/>
                <a:gd name="T73" fmla="*/ 2147483647 h 106"/>
                <a:gd name="T74" fmla="*/ 2147483647 w 265"/>
                <a:gd name="T75" fmla="*/ 2147483647 h 106"/>
                <a:gd name="T76" fmla="*/ 2147483647 w 265"/>
                <a:gd name="T77" fmla="*/ 2147483647 h 106"/>
                <a:gd name="T78" fmla="*/ 2147483647 w 265"/>
                <a:gd name="T79" fmla="*/ 2147483647 h 106"/>
                <a:gd name="T80" fmla="*/ 2147483647 w 265"/>
                <a:gd name="T81" fmla="*/ 2147483647 h 106"/>
                <a:gd name="T82" fmla="*/ 2147483647 w 265"/>
                <a:gd name="T83" fmla="*/ 2147483647 h 106"/>
                <a:gd name="T84" fmla="*/ 2147483647 w 265"/>
                <a:gd name="T85" fmla="*/ 2147483647 h 106"/>
                <a:gd name="T86" fmla="*/ 2147483647 w 265"/>
                <a:gd name="T87" fmla="*/ 2147483647 h 106"/>
                <a:gd name="T88" fmla="*/ 2147483647 w 265"/>
                <a:gd name="T89" fmla="*/ 2147483647 h 106"/>
                <a:gd name="T90" fmla="*/ 2147483647 w 265"/>
                <a:gd name="T91" fmla="*/ 2147483647 h 106"/>
                <a:gd name="T92" fmla="*/ 2147483647 w 265"/>
                <a:gd name="T93" fmla="*/ 2147483647 h 106"/>
                <a:gd name="T94" fmla="*/ 2147483647 w 265"/>
                <a:gd name="T95" fmla="*/ 2147483647 h 106"/>
                <a:gd name="T96" fmla="*/ 2147483647 w 265"/>
                <a:gd name="T97" fmla="*/ 2147483647 h 106"/>
                <a:gd name="T98" fmla="*/ 2147483647 w 265"/>
                <a:gd name="T99" fmla="*/ 2147483647 h 106"/>
                <a:gd name="T100" fmla="*/ 2147483647 w 265"/>
                <a:gd name="T101" fmla="*/ 2147483647 h 106"/>
                <a:gd name="T102" fmla="*/ 2147483647 w 265"/>
                <a:gd name="T103" fmla="*/ 2147483647 h 106"/>
                <a:gd name="T104" fmla="*/ 2147483647 w 265"/>
                <a:gd name="T105" fmla="*/ 2147483647 h 106"/>
                <a:gd name="T106" fmla="*/ 2147483647 w 265"/>
                <a:gd name="T107" fmla="*/ 2147483647 h 106"/>
                <a:gd name="T108" fmla="*/ 2147483647 w 265"/>
                <a:gd name="T109" fmla="*/ 2147483647 h 106"/>
                <a:gd name="T110" fmla="*/ 2147483647 w 265"/>
                <a:gd name="T111" fmla="*/ 2147483647 h 106"/>
                <a:gd name="T112" fmla="*/ 2147483647 w 265"/>
                <a:gd name="T113" fmla="*/ 2147483647 h 106"/>
                <a:gd name="T114" fmla="*/ 2147483647 w 265"/>
                <a:gd name="T115" fmla="*/ 2147483647 h 106"/>
                <a:gd name="T116" fmla="*/ 2147483647 w 265"/>
                <a:gd name="T117" fmla="*/ 2147483647 h 106"/>
                <a:gd name="T118" fmla="*/ 2147483647 w 265"/>
                <a:gd name="T119" fmla="*/ 2147483647 h 106"/>
                <a:gd name="T120" fmla="*/ 2147483647 w 265"/>
                <a:gd name="T121" fmla="*/ 0 h 10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65"/>
                <a:gd name="T184" fmla="*/ 0 h 106"/>
                <a:gd name="T185" fmla="*/ 265 w 265"/>
                <a:gd name="T186" fmla="*/ 106 h 10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65" h="106">
                  <a:moveTo>
                    <a:pt x="134" y="0"/>
                  </a:moveTo>
                  <a:lnTo>
                    <a:pt x="106" y="3"/>
                  </a:lnTo>
                  <a:lnTo>
                    <a:pt x="94" y="3"/>
                  </a:lnTo>
                  <a:lnTo>
                    <a:pt x="82" y="5"/>
                  </a:lnTo>
                  <a:lnTo>
                    <a:pt x="71" y="8"/>
                  </a:lnTo>
                  <a:lnTo>
                    <a:pt x="59" y="10"/>
                  </a:lnTo>
                  <a:lnTo>
                    <a:pt x="49" y="12"/>
                  </a:lnTo>
                  <a:lnTo>
                    <a:pt x="40" y="17"/>
                  </a:lnTo>
                  <a:lnTo>
                    <a:pt x="31" y="19"/>
                  </a:lnTo>
                  <a:lnTo>
                    <a:pt x="24" y="24"/>
                  </a:lnTo>
                  <a:lnTo>
                    <a:pt x="17" y="29"/>
                  </a:lnTo>
                  <a:lnTo>
                    <a:pt x="12" y="33"/>
                  </a:lnTo>
                  <a:lnTo>
                    <a:pt x="7" y="38"/>
                  </a:lnTo>
                  <a:lnTo>
                    <a:pt x="3" y="43"/>
                  </a:lnTo>
                  <a:lnTo>
                    <a:pt x="0" y="47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3" y="64"/>
                  </a:lnTo>
                  <a:lnTo>
                    <a:pt x="7" y="68"/>
                  </a:lnTo>
                  <a:lnTo>
                    <a:pt x="12" y="73"/>
                  </a:lnTo>
                  <a:lnTo>
                    <a:pt x="17" y="78"/>
                  </a:lnTo>
                  <a:lnTo>
                    <a:pt x="24" y="82"/>
                  </a:lnTo>
                  <a:lnTo>
                    <a:pt x="31" y="85"/>
                  </a:lnTo>
                  <a:lnTo>
                    <a:pt x="40" y="89"/>
                  </a:lnTo>
                  <a:lnTo>
                    <a:pt x="49" y="92"/>
                  </a:lnTo>
                  <a:lnTo>
                    <a:pt x="59" y="96"/>
                  </a:lnTo>
                  <a:lnTo>
                    <a:pt x="71" y="99"/>
                  </a:lnTo>
                  <a:lnTo>
                    <a:pt x="82" y="101"/>
                  </a:lnTo>
                  <a:lnTo>
                    <a:pt x="94" y="103"/>
                  </a:lnTo>
                  <a:lnTo>
                    <a:pt x="106" y="103"/>
                  </a:lnTo>
                  <a:lnTo>
                    <a:pt x="134" y="106"/>
                  </a:lnTo>
                  <a:lnTo>
                    <a:pt x="160" y="103"/>
                  </a:lnTo>
                  <a:lnTo>
                    <a:pt x="174" y="103"/>
                  </a:lnTo>
                  <a:lnTo>
                    <a:pt x="185" y="101"/>
                  </a:lnTo>
                  <a:lnTo>
                    <a:pt x="197" y="99"/>
                  </a:lnTo>
                  <a:lnTo>
                    <a:pt x="206" y="96"/>
                  </a:lnTo>
                  <a:lnTo>
                    <a:pt x="218" y="92"/>
                  </a:lnTo>
                  <a:lnTo>
                    <a:pt x="228" y="89"/>
                  </a:lnTo>
                  <a:lnTo>
                    <a:pt x="235" y="85"/>
                  </a:lnTo>
                  <a:lnTo>
                    <a:pt x="244" y="82"/>
                  </a:lnTo>
                  <a:lnTo>
                    <a:pt x="249" y="78"/>
                  </a:lnTo>
                  <a:lnTo>
                    <a:pt x="256" y="73"/>
                  </a:lnTo>
                  <a:lnTo>
                    <a:pt x="260" y="68"/>
                  </a:lnTo>
                  <a:lnTo>
                    <a:pt x="263" y="64"/>
                  </a:lnTo>
                  <a:lnTo>
                    <a:pt x="265" y="59"/>
                  </a:lnTo>
                  <a:lnTo>
                    <a:pt x="265" y="52"/>
                  </a:lnTo>
                  <a:lnTo>
                    <a:pt x="265" y="47"/>
                  </a:lnTo>
                  <a:lnTo>
                    <a:pt x="263" y="43"/>
                  </a:lnTo>
                  <a:lnTo>
                    <a:pt x="260" y="38"/>
                  </a:lnTo>
                  <a:lnTo>
                    <a:pt x="256" y="33"/>
                  </a:lnTo>
                  <a:lnTo>
                    <a:pt x="249" y="29"/>
                  </a:lnTo>
                  <a:lnTo>
                    <a:pt x="244" y="24"/>
                  </a:lnTo>
                  <a:lnTo>
                    <a:pt x="235" y="19"/>
                  </a:lnTo>
                  <a:lnTo>
                    <a:pt x="228" y="17"/>
                  </a:lnTo>
                  <a:lnTo>
                    <a:pt x="218" y="12"/>
                  </a:lnTo>
                  <a:lnTo>
                    <a:pt x="206" y="10"/>
                  </a:lnTo>
                  <a:lnTo>
                    <a:pt x="197" y="8"/>
                  </a:lnTo>
                  <a:lnTo>
                    <a:pt x="185" y="5"/>
                  </a:lnTo>
                  <a:lnTo>
                    <a:pt x="174" y="3"/>
                  </a:lnTo>
                  <a:lnTo>
                    <a:pt x="160" y="3"/>
                  </a:lnTo>
                  <a:lnTo>
                    <a:pt x="134" y="0"/>
                  </a:lnTo>
                </a:path>
              </a:pathLst>
            </a:custGeom>
            <a:noFill/>
            <a:ln w="19050">
              <a:noFill/>
              <a:round/>
              <a:headEnd/>
              <a:tailEnd/>
            </a:ln>
          </p:spPr>
          <p:txBody>
            <a:bodyPr/>
            <a:lstStyle/>
            <a:p>
              <a:endParaRPr kumimoji="0" lang="ja-JP" altLang="en-US" sz="1800" b="0">
                <a:solidFill>
                  <a:srgbClr val="000000"/>
                </a:solidFill>
              </a:endParaRPr>
            </a:p>
          </p:txBody>
        </p:sp>
        <p:sp>
          <p:nvSpPr>
            <p:cNvPr id="38" name="Freeform 113"/>
            <p:cNvSpPr>
              <a:spLocks/>
            </p:cNvSpPr>
            <p:nvPr/>
          </p:nvSpPr>
          <p:spPr bwMode="auto">
            <a:xfrm>
              <a:off x="2720945" y="4297359"/>
              <a:ext cx="119062" cy="119062"/>
            </a:xfrm>
            <a:custGeom>
              <a:avLst/>
              <a:gdLst>
                <a:gd name="T0" fmla="*/ 2147483647 w 75"/>
                <a:gd name="T1" fmla="*/ 0 h 75"/>
                <a:gd name="T2" fmla="*/ 2147483647 w 75"/>
                <a:gd name="T3" fmla="*/ 0 h 75"/>
                <a:gd name="T4" fmla="*/ 2147483647 w 75"/>
                <a:gd name="T5" fmla="*/ 2147483647 h 75"/>
                <a:gd name="T6" fmla="*/ 2147483647 w 75"/>
                <a:gd name="T7" fmla="*/ 2147483647 h 75"/>
                <a:gd name="T8" fmla="*/ 2147483647 w 75"/>
                <a:gd name="T9" fmla="*/ 2147483647 h 75"/>
                <a:gd name="T10" fmla="*/ 2147483647 w 75"/>
                <a:gd name="T11" fmla="*/ 2147483647 h 75"/>
                <a:gd name="T12" fmla="*/ 2147483647 w 75"/>
                <a:gd name="T13" fmla="*/ 2147483647 h 75"/>
                <a:gd name="T14" fmla="*/ 0 w 75"/>
                <a:gd name="T15" fmla="*/ 2147483647 h 75"/>
                <a:gd name="T16" fmla="*/ 0 w 75"/>
                <a:gd name="T17" fmla="*/ 2147483647 h 75"/>
                <a:gd name="T18" fmla="*/ 0 w 75"/>
                <a:gd name="T19" fmla="*/ 2147483647 h 75"/>
                <a:gd name="T20" fmla="*/ 2147483647 w 75"/>
                <a:gd name="T21" fmla="*/ 2147483647 h 75"/>
                <a:gd name="T22" fmla="*/ 2147483647 w 75"/>
                <a:gd name="T23" fmla="*/ 2147483647 h 75"/>
                <a:gd name="T24" fmla="*/ 2147483647 w 75"/>
                <a:gd name="T25" fmla="*/ 2147483647 h 75"/>
                <a:gd name="T26" fmla="*/ 2147483647 w 75"/>
                <a:gd name="T27" fmla="*/ 2147483647 h 75"/>
                <a:gd name="T28" fmla="*/ 2147483647 w 75"/>
                <a:gd name="T29" fmla="*/ 2147483647 h 75"/>
                <a:gd name="T30" fmla="*/ 2147483647 w 75"/>
                <a:gd name="T31" fmla="*/ 2147483647 h 75"/>
                <a:gd name="T32" fmla="*/ 2147483647 w 75"/>
                <a:gd name="T33" fmla="*/ 2147483647 h 75"/>
                <a:gd name="T34" fmla="*/ 2147483647 w 75"/>
                <a:gd name="T35" fmla="*/ 2147483647 h 75"/>
                <a:gd name="T36" fmla="*/ 2147483647 w 75"/>
                <a:gd name="T37" fmla="*/ 2147483647 h 75"/>
                <a:gd name="T38" fmla="*/ 2147483647 w 75"/>
                <a:gd name="T39" fmla="*/ 2147483647 h 75"/>
                <a:gd name="T40" fmla="*/ 2147483647 w 75"/>
                <a:gd name="T41" fmla="*/ 2147483647 h 75"/>
                <a:gd name="T42" fmla="*/ 2147483647 w 75"/>
                <a:gd name="T43" fmla="*/ 2147483647 h 75"/>
                <a:gd name="T44" fmla="*/ 2147483647 w 75"/>
                <a:gd name="T45" fmla="*/ 2147483647 h 75"/>
                <a:gd name="T46" fmla="*/ 2147483647 w 75"/>
                <a:gd name="T47" fmla="*/ 2147483647 h 75"/>
                <a:gd name="T48" fmla="*/ 2147483647 w 75"/>
                <a:gd name="T49" fmla="*/ 2147483647 h 75"/>
                <a:gd name="T50" fmla="*/ 2147483647 w 75"/>
                <a:gd name="T51" fmla="*/ 2147483647 h 75"/>
                <a:gd name="T52" fmla="*/ 2147483647 w 75"/>
                <a:gd name="T53" fmla="*/ 2147483647 h 75"/>
                <a:gd name="T54" fmla="*/ 2147483647 w 75"/>
                <a:gd name="T55" fmla="*/ 2147483647 h 75"/>
                <a:gd name="T56" fmla="*/ 2147483647 w 75"/>
                <a:gd name="T57" fmla="*/ 2147483647 h 75"/>
                <a:gd name="T58" fmla="*/ 2147483647 w 75"/>
                <a:gd name="T59" fmla="*/ 2147483647 h 75"/>
                <a:gd name="T60" fmla="*/ 2147483647 w 75"/>
                <a:gd name="T61" fmla="*/ 2147483647 h 75"/>
                <a:gd name="T62" fmla="*/ 2147483647 w 75"/>
                <a:gd name="T63" fmla="*/ 0 h 75"/>
                <a:gd name="T64" fmla="*/ 2147483647 w 75"/>
                <a:gd name="T65" fmla="*/ 0 h 7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75"/>
                <a:gd name="T101" fmla="*/ 75 w 75"/>
                <a:gd name="T102" fmla="*/ 75 h 7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75">
                  <a:moveTo>
                    <a:pt x="38" y="0"/>
                  </a:moveTo>
                  <a:lnTo>
                    <a:pt x="31" y="0"/>
                  </a:lnTo>
                  <a:lnTo>
                    <a:pt x="22" y="2"/>
                  </a:lnTo>
                  <a:lnTo>
                    <a:pt x="17" y="5"/>
                  </a:lnTo>
                  <a:lnTo>
                    <a:pt x="10" y="9"/>
                  </a:lnTo>
                  <a:lnTo>
                    <a:pt x="5" y="16"/>
                  </a:lnTo>
                  <a:lnTo>
                    <a:pt x="3" y="21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3" y="51"/>
                  </a:lnTo>
                  <a:lnTo>
                    <a:pt x="5" y="58"/>
                  </a:lnTo>
                  <a:lnTo>
                    <a:pt x="10" y="63"/>
                  </a:lnTo>
                  <a:lnTo>
                    <a:pt x="17" y="68"/>
                  </a:lnTo>
                  <a:lnTo>
                    <a:pt x="22" y="72"/>
                  </a:lnTo>
                  <a:lnTo>
                    <a:pt x="31" y="75"/>
                  </a:lnTo>
                  <a:lnTo>
                    <a:pt x="38" y="75"/>
                  </a:lnTo>
                  <a:lnTo>
                    <a:pt x="45" y="75"/>
                  </a:lnTo>
                  <a:lnTo>
                    <a:pt x="52" y="72"/>
                  </a:lnTo>
                  <a:lnTo>
                    <a:pt x="59" y="68"/>
                  </a:lnTo>
                  <a:lnTo>
                    <a:pt x="64" y="63"/>
                  </a:lnTo>
                  <a:lnTo>
                    <a:pt x="68" y="58"/>
                  </a:lnTo>
                  <a:lnTo>
                    <a:pt x="73" y="51"/>
                  </a:lnTo>
                  <a:lnTo>
                    <a:pt x="75" y="44"/>
                  </a:lnTo>
                  <a:lnTo>
                    <a:pt x="75" y="37"/>
                  </a:lnTo>
                  <a:lnTo>
                    <a:pt x="75" y="30"/>
                  </a:lnTo>
                  <a:lnTo>
                    <a:pt x="73" y="21"/>
                  </a:lnTo>
                  <a:lnTo>
                    <a:pt x="68" y="16"/>
                  </a:lnTo>
                  <a:lnTo>
                    <a:pt x="64" y="9"/>
                  </a:lnTo>
                  <a:lnTo>
                    <a:pt x="59" y="5"/>
                  </a:lnTo>
                  <a:lnTo>
                    <a:pt x="52" y="2"/>
                  </a:lnTo>
                  <a:lnTo>
                    <a:pt x="45" y="0"/>
                  </a:lnTo>
                  <a:lnTo>
                    <a:pt x="38" y="0"/>
                  </a:lnTo>
                  <a:close/>
                </a:path>
              </a:pathLst>
            </a:cu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39" name="Freeform 115"/>
            <p:cNvSpPr>
              <a:spLocks/>
            </p:cNvSpPr>
            <p:nvPr/>
          </p:nvSpPr>
          <p:spPr bwMode="auto">
            <a:xfrm>
              <a:off x="2289145" y="4657721"/>
              <a:ext cx="119062" cy="119063"/>
            </a:xfrm>
            <a:custGeom>
              <a:avLst/>
              <a:gdLst>
                <a:gd name="T0" fmla="*/ 2147483647 w 75"/>
                <a:gd name="T1" fmla="*/ 0 h 75"/>
                <a:gd name="T2" fmla="*/ 2147483647 w 75"/>
                <a:gd name="T3" fmla="*/ 0 h 75"/>
                <a:gd name="T4" fmla="*/ 2147483647 w 75"/>
                <a:gd name="T5" fmla="*/ 2147483647 h 75"/>
                <a:gd name="T6" fmla="*/ 2147483647 w 75"/>
                <a:gd name="T7" fmla="*/ 2147483647 h 75"/>
                <a:gd name="T8" fmla="*/ 2147483647 w 75"/>
                <a:gd name="T9" fmla="*/ 2147483647 h 75"/>
                <a:gd name="T10" fmla="*/ 2147483647 w 75"/>
                <a:gd name="T11" fmla="*/ 2147483647 h 75"/>
                <a:gd name="T12" fmla="*/ 2147483647 w 75"/>
                <a:gd name="T13" fmla="*/ 2147483647 h 75"/>
                <a:gd name="T14" fmla="*/ 0 w 75"/>
                <a:gd name="T15" fmla="*/ 2147483647 h 75"/>
                <a:gd name="T16" fmla="*/ 0 w 75"/>
                <a:gd name="T17" fmla="*/ 2147483647 h 75"/>
                <a:gd name="T18" fmla="*/ 0 w 75"/>
                <a:gd name="T19" fmla="*/ 2147483647 h 75"/>
                <a:gd name="T20" fmla="*/ 2147483647 w 75"/>
                <a:gd name="T21" fmla="*/ 2147483647 h 75"/>
                <a:gd name="T22" fmla="*/ 2147483647 w 75"/>
                <a:gd name="T23" fmla="*/ 2147483647 h 75"/>
                <a:gd name="T24" fmla="*/ 2147483647 w 75"/>
                <a:gd name="T25" fmla="*/ 2147483647 h 75"/>
                <a:gd name="T26" fmla="*/ 2147483647 w 75"/>
                <a:gd name="T27" fmla="*/ 2147483647 h 75"/>
                <a:gd name="T28" fmla="*/ 2147483647 w 75"/>
                <a:gd name="T29" fmla="*/ 2147483647 h 75"/>
                <a:gd name="T30" fmla="*/ 2147483647 w 75"/>
                <a:gd name="T31" fmla="*/ 2147483647 h 75"/>
                <a:gd name="T32" fmla="*/ 2147483647 w 75"/>
                <a:gd name="T33" fmla="*/ 2147483647 h 75"/>
                <a:gd name="T34" fmla="*/ 2147483647 w 75"/>
                <a:gd name="T35" fmla="*/ 2147483647 h 75"/>
                <a:gd name="T36" fmla="*/ 2147483647 w 75"/>
                <a:gd name="T37" fmla="*/ 2147483647 h 75"/>
                <a:gd name="T38" fmla="*/ 2147483647 w 75"/>
                <a:gd name="T39" fmla="*/ 2147483647 h 75"/>
                <a:gd name="T40" fmla="*/ 2147483647 w 75"/>
                <a:gd name="T41" fmla="*/ 2147483647 h 75"/>
                <a:gd name="T42" fmla="*/ 2147483647 w 75"/>
                <a:gd name="T43" fmla="*/ 2147483647 h 75"/>
                <a:gd name="T44" fmla="*/ 2147483647 w 75"/>
                <a:gd name="T45" fmla="*/ 2147483647 h 75"/>
                <a:gd name="T46" fmla="*/ 2147483647 w 75"/>
                <a:gd name="T47" fmla="*/ 2147483647 h 75"/>
                <a:gd name="T48" fmla="*/ 2147483647 w 75"/>
                <a:gd name="T49" fmla="*/ 2147483647 h 75"/>
                <a:gd name="T50" fmla="*/ 2147483647 w 75"/>
                <a:gd name="T51" fmla="*/ 2147483647 h 75"/>
                <a:gd name="T52" fmla="*/ 2147483647 w 75"/>
                <a:gd name="T53" fmla="*/ 2147483647 h 75"/>
                <a:gd name="T54" fmla="*/ 2147483647 w 75"/>
                <a:gd name="T55" fmla="*/ 2147483647 h 75"/>
                <a:gd name="T56" fmla="*/ 2147483647 w 75"/>
                <a:gd name="T57" fmla="*/ 2147483647 h 75"/>
                <a:gd name="T58" fmla="*/ 2147483647 w 75"/>
                <a:gd name="T59" fmla="*/ 2147483647 h 75"/>
                <a:gd name="T60" fmla="*/ 2147483647 w 75"/>
                <a:gd name="T61" fmla="*/ 2147483647 h 75"/>
                <a:gd name="T62" fmla="*/ 2147483647 w 75"/>
                <a:gd name="T63" fmla="*/ 0 h 75"/>
                <a:gd name="T64" fmla="*/ 2147483647 w 75"/>
                <a:gd name="T65" fmla="*/ 0 h 7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75"/>
                <a:gd name="T101" fmla="*/ 75 w 75"/>
                <a:gd name="T102" fmla="*/ 75 h 7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75">
                  <a:moveTo>
                    <a:pt x="38" y="0"/>
                  </a:moveTo>
                  <a:lnTo>
                    <a:pt x="31" y="0"/>
                  </a:lnTo>
                  <a:lnTo>
                    <a:pt x="22" y="2"/>
                  </a:lnTo>
                  <a:lnTo>
                    <a:pt x="17" y="5"/>
                  </a:lnTo>
                  <a:lnTo>
                    <a:pt x="10" y="9"/>
                  </a:lnTo>
                  <a:lnTo>
                    <a:pt x="5" y="16"/>
                  </a:lnTo>
                  <a:lnTo>
                    <a:pt x="3" y="21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3" y="51"/>
                  </a:lnTo>
                  <a:lnTo>
                    <a:pt x="5" y="58"/>
                  </a:lnTo>
                  <a:lnTo>
                    <a:pt x="10" y="63"/>
                  </a:lnTo>
                  <a:lnTo>
                    <a:pt x="17" y="68"/>
                  </a:lnTo>
                  <a:lnTo>
                    <a:pt x="22" y="72"/>
                  </a:lnTo>
                  <a:lnTo>
                    <a:pt x="31" y="75"/>
                  </a:lnTo>
                  <a:lnTo>
                    <a:pt x="38" y="75"/>
                  </a:lnTo>
                  <a:lnTo>
                    <a:pt x="45" y="75"/>
                  </a:lnTo>
                  <a:lnTo>
                    <a:pt x="52" y="72"/>
                  </a:lnTo>
                  <a:lnTo>
                    <a:pt x="59" y="68"/>
                  </a:lnTo>
                  <a:lnTo>
                    <a:pt x="64" y="63"/>
                  </a:lnTo>
                  <a:lnTo>
                    <a:pt x="68" y="58"/>
                  </a:lnTo>
                  <a:lnTo>
                    <a:pt x="73" y="51"/>
                  </a:lnTo>
                  <a:lnTo>
                    <a:pt x="75" y="44"/>
                  </a:lnTo>
                  <a:lnTo>
                    <a:pt x="75" y="37"/>
                  </a:lnTo>
                  <a:lnTo>
                    <a:pt x="75" y="30"/>
                  </a:lnTo>
                  <a:lnTo>
                    <a:pt x="73" y="21"/>
                  </a:lnTo>
                  <a:lnTo>
                    <a:pt x="68" y="16"/>
                  </a:lnTo>
                  <a:lnTo>
                    <a:pt x="64" y="9"/>
                  </a:lnTo>
                  <a:lnTo>
                    <a:pt x="59" y="5"/>
                  </a:lnTo>
                  <a:lnTo>
                    <a:pt x="52" y="2"/>
                  </a:lnTo>
                  <a:lnTo>
                    <a:pt x="45" y="0"/>
                  </a:lnTo>
                  <a:lnTo>
                    <a:pt x="38" y="0"/>
                  </a:lnTo>
                  <a:close/>
                </a:path>
              </a:pathLst>
            </a:custGeom>
            <a:gradFill rotWithShape="1">
              <a:gsLst>
                <a:gs pos="0">
                  <a:srgbClr val="A3C4FF"/>
                </a:gs>
                <a:gs pos="35001">
                  <a:srgbClr val="BFD5FF"/>
                </a:gs>
                <a:gs pos="100000">
                  <a:srgbClr val="E5EEFF"/>
                </a:gs>
              </a:gsLst>
              <a:lin ang="16200000" scaled="1"/>
            </a:gradFill>
            <a:ln w="9525">
              <a:solidFill>
                <a:srgbClr val="4A7EBB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40" name="Freeform 190"/>
            <p:cNvSpPr>
              <a:spLocks/>
            </p:cNvSpPr>
            <p:nvPr/>
          </p:nvSpPr>
          <p:spPr bwMode="auto">
            <a:xfrm>
              <a:off x="1425545" y="3809996"/>
              <a:ext cx="142875" cy="138113"/>
            </a:xfrm>
            <a:custGeom>
              <a:avLst/>
              <a:gdLst>
                <a:gd name="T0" fmla="*/ 2147483647 w 75"/>
                <a:gd name="T1" fmla="*/ 0 h 75"/>
                <a:gd name="T2" fmla="*/ 2147483647 w 75"/>
                <a:gd name="T3" fmla="*/ 0 h 75"/>
                <a:gd name="T4" fmla="*/ 2147483647 w 75"/>
                <a:gd name="T5" fmla="*/ 2147483647 h 75"/>
                <a:gd name="T6" fmla="*/ 2147483647 w 75"/>
                <a:gd name="T7" fmla="*/ 2147483647 h 75"/>
                <a:gd name="T8" fmla="*/ 2147483647 w 75"/>
                <a:gd name="T9" fmla="*/ 2147483647 h 75"/>
                <a:gd name="T10" fmla="*/ 2147483647 w 75"/>
                <a:gd name="T11" fmla="*/ 2147483647 h 75"/>
                <a:gd name="T12" fmla="*/ 2147483647 w 75"/>
                <a:gd name="T13" fmla="*/ 2147483647 h 75"/>
                <a:gd name="T14" fmla="*/ 0 w 75"/>
                <a:gd name="T15" fmla="*/ 2147483647 h 75"/>
                <a:gd name="T16" fmla="*/ 0 w 75"/>
                <a:gd name="T17" fmla="*/ 2147483647 h 75"/>
                <a:gd name="T18" fmla="*/ 0 w 75"/>
                <a:gd name="T19" fmla="*/ 2147483647 h 75"/>
                <a:gd name="T20" fmla="*/ 2147483647 w 75"/>
                <a:gd name="T21" fmla="*/ 2147483647 h 75"/>
                <a:gd name="T22" fmla="*/ 2147483647 w 75"/>
                <a:gd name="T23" fmla="*/ 2147483647 h 75"/>
                <a:gd name="T24" fmla="*/ 2147483647 w 75"/>
                <a:gd name="T25" fmla="*/ 2147483647 h 75"/>
                <a:gd name="T26" fmla="*/ 2147483647 w 75"/>
                <a:gd name="T27" fmla="*/ 2147483647 h 75"/>
                <a:gd name="T28" fmla="*/ 2147483647 w 75"/>
                <a:gd name="T29" fmla="*/ 2147483647 h 75"/>
                <a:gd name="T30" fmla="*/ 2147483647 w 75"/>
                <a:gd name="T31" fmla="*/ 2147483647 h 75"/>
                <a:gd name="T32" fmla="*/ 2147483647 w 75"/>
                <a:gd name="T33" fmla="*/ 2147483647 h 75"/>
                <a:gd name="T34" fmla="*/ 2147483647 w 75"/>
                <a:gd name="T35" fmla="*/ 2147483647 h 75"/>
                <a:gd name="T36" fmla="*/ 2147483647 w 75"/>
                <a:gd name="T37" fmla="*/ 2147483647 h 75"/>
                <a:gd name="T38" fmla="*/ 2147483647 w 75"/>
                <a:gd name="T39" fmla="*/ 2147483647 h 75"/>
                <a:gd name="T40" fmla="*/ 2147483647 w 75"/>
                <a:gd name="T41" fmla="*/ 2147483647 h 75"/>
                <a:gd name="T42" fmla="*/ 2147483647 w 75"/>
                <a:gd name="T43" fmla="*/ 2147483647 h 75"/>
                <a:gd name="T44" fmla="*/ 2147483647 w 75"/>
                <a:gd name="T45" fmla="*/ 2147483647 h 75"/>
                <a:gd name="T46" fmla="*/ 2147483647 w 75"/>
                <a:gd name="T47" fmla="*/ 2147483647 h 75"/>
                <a:gd name="T48" fmla="*/ 2147483647 w 75"/>
                <a:gd name="T49" fmla="*/ 2147483647 h 75"/>
                <a:gd name="T50" fmla="*/ 2147483647 w 75"/>
                <a:gd name="T51" fmla="*/ 2147483647 h 75"/>
                <a:gd name="T52" fmla="*/ 2147483647 w 75"/>
                <a:gd name="T53" fmla="*/ 2147483647 h 75"/>
                <a:gd name="T54" fmla="*/ 2147483647 w 75"/>
                <a:gd name="T55" fmla="*/ 2147483647 h 75"/>
                <a:gd name="T56" fmla="*/ 2147483647 w 75"/>
                <a:gd name="T57" fmla="*/ 2147483647 h 75"/>
                <a:gd name="T58" fmla="*/ 2147483647 w 75"/>
                <a:gd name="T59" fmla="*/ 2147483647 h 75"/>
                <a:gd name="T60" fmla="*/ 2147483647 w 75"/>
                <a:gd name="T61" fmla="*/ 2147483647 h 75"/>
                <a:gd name="T62" fmla="*/ 2147483647 w 75"/>
                <a:gd name="T63" fmla="*/ 0 h 75"/>
                <a:gd name="T64" fmla="*/ 2147483647 w 75"/>
                <a:gd name="T65" fmla="*/ 0 h 7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75"/>
                <a:gd name="T101" fmla="*/ 75 w 75"/>
                <a:gd name="T102" fmla="*/ 75 h 7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75">
                  <a:moveTo>
                    <a:pt x="38" y="0"/>
                  </a:moveTo>
                  <a:lnTo>
                    <a:pt x="31" y="0"/>
                  </a:lnTo>
                  <a:lnTo>
                    <a:pt x="22" y="2"/>
                  </a:lnTo>
                  <a:lnTo>
                    <a:pt x="17" y="5"/>
                  </a:lnTo>
                  <a:lnTo>
                    <a:pt x="10" y="9"/>
                  </a:lnTo>
                  <a:lnTo>
                    <a:pt x="5" y="16"/>
                  </a:lnTo>
                  <a:lnTo>
                    <a:pt x="3" y="21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3" y="51"/>
                  </a:lnTo>
                  <a:lnTo>
                    <a:pt x="5" y="58"/>
                  </a:lnTo>
                  <a:lnTo>
                    <a:pt x="10" y="63"/>
                  </a:lnTo>
                  <a:lnTo>
                    <a:pt x="17" y="68"/>
                  </a:lnTo>
                  <a:lnTo>
                    <a:pt x="22" y="72"/>
                  </a:lnTo>
                  <a:lnTo>
                    <a:pt x="31" y="75"/>
                  </a:lnTo>
                  <a:lnTo>
                    <a:pt x="38" y="75"/>
                  </a:lnTo>
                  <a:lnTo>
                    <a:pt x="45" y="75"/>
                  </a:lnTo>
                  <a:lnTo>
                    <a:pt x="52" y="72"/>
                  </a:lnTo>
                  <a:lnTo>
                    <a:pt x="59" y="68"/>
                  </a:lnTo>
                  <a:lnTo>
                    <a:pt x="64" y="63"/>
                  </a:lnTo>
                  <a:lnTo>
                    <a:pt x="68" y="58"/>
                  </a:lnTo>
                  <a:lnTo>
                    <a:pt x="73" y="51"/>
                  </a:lnTo>
                  <a:lnTo>
                    <a:pt x="75" y="44"/>
                  </a:lnTo>
                  <a:lnTo>
                    <a:pt x="75" y="37"/>
                  </a:lnTo>
                  <a:lnTo>
                    <a:pt x="75" y="30"/>
                  </a:lnTo>
                  <a:lnTo>
                    <a:pt x="73" y="21"/>
                  </a:lnTo>
                  <a:lnTo>
                    <a:pt x="68" y="16"/>
                  </a:lnTo>
                  <a:lnTo>
                    <a:pt x="64" y="9"/>
                  </a:lnTo>
                  <a:lnTo>
                    <a:pt x="59" y="5"/>
                  </a:lnTo>
                  <a:lnTo>
                    <a:pt x="52" y="2"/>
                  </a:lnTo>
                  <a:lnTo>
                    <a:pt x="45" y="0"/>
                  </a:lnTo>
                  <a:lnTo>
                    <a:pt x="38" y="0"/>
                  </a:lnTo>
                  <a:close/>
                </a:path>
              </a:pathLst>
            </a:custGeom>
            <a:gradFill rotWithShape="1">
              <a:gsLst>
                <a:gs pos="0">
                  <a:srgbClr val="FFA2A1"/>
                </a:gs>
                <a:gs pos="35001">
                  <a:srgbClr val="FFBEBD"/>
                </a:gs>
                <a:gs pos="100000">
                  <a:srgbClr val="FFE5E5"/>
                </a:gs>
              </a:gsLst>
              <a:lin ang="16200000" scaled="1"/>
            </a:gradFill>
            <a:ln w="9525">
              <a:solidFill>
                <a:srgbClr val="BE4B48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41" name="Freeform 192"/>
            <p:cNvSpPr>
              <a:spLocks/>
            </p:cNvSpPr>
            <p:nvPr/>
          </p:nvSpPr>
          <p:spPr bwMode="auto">
            <a:xfrm>
              <a:off x="1684307" y="4329109"/>
              <a:ext cx="142875" cy="138112"/>
            </a:xfrm>
            <a:custGeom>
              <a:avLst/>
              <a:gdLst>
                <a:gd name="T0" fmla="*/ 2147483647 w 75"/>
                <a:gd name="T1" fmla="*/ 0 h 75"/>
                <a:gd name="T2" fmla="*/ 2147483647 w 75"/>
                <a:gd name="T3" fmla="*/ 0 h 75"/>
                <a:gd name="T4" fmla="*/ 2147483647 w 75"/>
                <a:gd name="T5" fmla="*/ 2147483647 h 75"/>
                <a:gd name="T6" fmla="*/ 2147483647 w 75"/>
                <a:gd name="T7" fmla="*/ 2147483647 h 75"/>
                <a:gd name="T8" fmla="*/ 2147483647 w 75"/>
                <a:gd name="T9" fmla="*/ 2147483647 h 75"/>
                <a:gd name="T10" fmla="*/ 2147483647 w 75"/>
                <a:gd name="T11" fmla="*/ 2147483647 h 75"/>
                <a:gd name="T12" fmla="*/ 2147483647 w 75"/>
                <a:gd name="T13" fmla="*/ 2147483647 h 75"/>
                <a:gd name="T14" fmla="*/ 0 w 75"/>
                <a:gd name="T15" fmla="*/ 2147483647 h 75"/>
                <a:gd name="T16" fmla="*/ 0 w 75"/>
                <a:gd name="T17" fmla="*/ 2147483647 h 75"/>
                <a:gd name="T18" fmla="*/ 0 w 75"/>
                <a:gd name="T19" fmla="*/ 2147483647 h 75"/>
                <a:gd name="T20" fmla="*/ 2147483647 w 75"/>
                <a:gd name="T21" fmla="*/ 2147483647 h 75"/>
                <a:gd name="T22" fmla="*/ 2147483647 w 75"/>
                <a:gd name="T23" fmla="*/ 2147483647 h 75"/>
                <a:gd name="T24" fmla="*/ 2147483647 w 75"/>
                <a:gd name="T25" fmla="*/ 2147483647 h 75"/>
                <a:gd name="T26" fmla="*/ 2147483647 w 75"/>
                <a:gd name="T27" fmla="*/ 2147483647 h 75"/>
                <a:gd name="T28" fmla="*/ 2147483647 w 75"/>
                <a:gd name="T29" fmla="*/ 2147483647 h 75"/>
                <a:gd name="T30" fmla="*/ 2147483647 w 75"/>
                <a:gd name="T31" fmla="*/ 2147483647 h 75"/>
                <a:gd name="T32" fmla="*/ 2147483647 w 75"/>
                <a:gd name="T33" fmla="*/ 2147483647 h 75"/>
                <a:gd name="T34" fmla="*/ 2147483647 w 75"/>
                <a:gd name="T35" fmla="*/ 2147483647 h 75"/>
                <a:gd name="T36" fmla="*/ 2147483647 w 75"/>
                <a:gd name="T37" fmla="*/ 2147483647 h 75"/>
                <a:gd name="T38" fmla="*/ 2147483647 w 75"/>
                <a:gd name="T39" fmla="*/ 2147483647 h 75"/>
                <a:gd name="T40" fmla="*/ 2147483647 w 75"/>
                <a:gd name="T41" fmla="*/ 2147483647 h 75"/>
                <a:gd name="T42" fmla="*/ 2147483647 w 75"/>
                <a:gd name="T43" fmla="*/ 2147483647 h 75"/>
                <a:gd name="T44" fmla="*/ 2147483647 w 75"/>
                <a:gd name="T45" fmla="*/ 2147483647 h 75"/>
                <a:gd name="T46" fmla="*/ 2147483647 w 75"/>
                <a:gd name="T47" fmla="*/ 2147483647 h 75"/>
                <a:gd name="T48" fmla="*/ 2147483647 w 75"/>
                <a:gd name="T49" fmla="*/ 2147483647 h 75"/>
                <a:gd name="T50" fmla="*/ 2147483647 w 75"/>
                <a:gd name="T51" fmla="*/ 2147483647 h 75"/>
                <a:gd name="T52" fmla="*/ 2147483647 w 75"/>
                <a:gd name="T53" fmla="*/ 2147483647 h 75"/>
                <a:gd name="T54" fmla="*/ 2147483647 w 75"/>
                <a:gd name="T55" fmla="*/ 2147483647 h 75"/>
                <a:gd name="T56" fmla="*/ 2147483647 w 75"/>
                <a:gd name="T57" fmla="*/ 2147483647 h 75"/>
                <a:gd name="T58" fmla="*/ 2147483647 w 75"/>
                <a:gd name="T59" fmla="*/ 2147483647 h 75"/>
                <a:gd name="T60" fmla="*/ 2147483647 w 75"/>
                <a:gd name="T61" fmla="*/ 2147483647 h 75"/>
                <a:gd name="T62" fmla="*/ 2147483647 w 75"/>
                <a:gd name="T63" fmla="*/ 0 h 75"/>
                <a:gd name="T64" fmla="*/ 2147483647 w 75"/>
                <a:gd name="T65" fmla="*/ 0 h 7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75"/>
                <a:gd name="T101" fmla="*/ 75 w 75"/>
                <a:gd name="T102" fmla="*/ 75 h 7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75">
                  <a:moveTo>
                    <a:pt x="38" y="0"/>
                  </a:moveTo>
                  <a:lnTo>
                    <a:pt x="31" y="0"/>
                  </a:lnTo>
                  <a:lnTo>
                    <a:pt x="22" y="2"/>
                  </a:lnTo>
                  <a:lnTo>
                    <a:pt x="17" y="5"/>
                  </a:lnTo>
                  <a:lnTo>
                    <a:pt x="10" y="9"/>
                  </a:lnTo>
                  <a:lnTo>
                    <a:pt x="5" y="16"/>
                  </a:lnTo>
                  <a:lnTo>
                    <a:pt x="3" y="21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3" y="51"/>
                  </a:lnTo>
                  <a:lnTo>
                    <a:pt x="5" y="58"/>
                  </a:lnTo>
                  <a:lnTo>
                    <a:pt x="10" y="63"/>
                  </a:lnTo>
                  <a:lnTo>
                    <a:pt x="17" y="68"/>
                  </a:lnTo>
                  <a:lnTo>
                    <a:pt x="22" y="72"/>
                  </a:lnTo>
                  <a:lnTo>
                    <a:pt x="31" y="75"/>
                  </a:lnTo>
                  <a:lnTo>
                    <a:pt x="38" y="75"/>
                  </a:lnTo>
                  <a:lnTo>
                    <a:pt x="45" y="75"/>
                  </a:lnTo>
                  <a:lnTo>
                    <a:pt x="52" y="72"/>
                  </a:lnTo>
                  <a:lnTo>
                    <a:pt x="59" y="68"/>
                  </a:lnTo>
                  <a:lnTo>
                    <a:pt x="64" y="63"/>
                  </a:lnTo>
                  <a:lnTo>
                    <a:pt x="68" y="58"/>
                  </a:lnTo>
                  <a:lnTo>
                    <a:pt x="73" y="51"/>
                  </a:lnTo>
                  <a:lnTo>
                    <a:pt x="75" y="44"/>
                  </a:lnTo>
                  <a:lnTo>
                    <a:pt x="75" y="37"/>
                  </a:lnTo>
                  <a:lnTo>
                    <a:pt x="75" y="30"/>
                  </a:lnTo>
                  <a:lnTo>
                    <a:pt x="73" y="21"/>
                  </a:lnTo>
                  <a:lnTo>
                    <a:pt x="68" y="16"/>
                  </a:lnTo>
                  <a:lnTo>
                    <a:pt x="64" y="9"/>
                  </a:lnTo>
                  <a:lnTo>
                    <a:pt x="59" y="5"/>
                  </a:lnTo>
                  <a:lnTo>
                    <a:pt x="52" y="2"/>
                  </a:lnTo>
                  <a:lnTo>
                    <a:pt x="45" y="0"/>
                  </a:lnTo>
                  <a:lnTo>
                    <a:pt x="38" y="0"/>
                  </a:lnTo>
                  <a:close/>
                </a:path>
              </a:pathLst>
            </a:custGeom>
            <a:gradFill rotWithShape="1">
              <a:gsLst>
                <a:gs pos="0">
                  <a:srgbClr val="FFA2A1"/>
                </a:gs>
                <a:gs pos="35001">
                  <a:srgbClr val="FFBEBD"/>
                </a:gs>
                <a:gs pos="100000">
                  <a:srgbClr val="FFE5E5"/>
                </a:gs>
              </a:gsLst>
              <a:lin ang="16200000" scaled="1"/>
            </a:gradFill>
            <a:ln w="9525">
              <a:solidFill>
                <a:srgbClr val="BE4B48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42" name="Freeform 194"/>
            <p:cNvSpPr>
              <a:spLocks/>
            </p:cNvSpPr>
            <p:nvPr/>
          </p:nvSpPr>
          <p:spPr bwMode="auto">
            <a:xfrm>
              <a:off x="2217707" y="4054471"/>
              <a:ext cx="142875" cy="138113"/>
            </a:xfrm>
            <a:custGeom>
              <a:avLst/>
              <a:gdLst>
                <a:gd name="T0" fmla="*/ 2147483647 w 75"/>
                <a:gd name="T1" fmla="*/ 0 h 75"/>
                <a:gd name="T2" fmla="*/ 2147483647 w 75"/>
                <a:gd name="T3" fmla="*/ 0 h 75"/>
                <a:gd name="T4" fmla="*/ 2147483647 w 75"/>
                <a:gd name="T5" fmla="*/ 2147483647 h 75"/>
                <a:gd name="T6" fmla="*/ 2147483647 w 75"/>
                <a:gd name="T7" fmla="*/ 2147483647 h 75"/>
                <a:gd name="T8" fmla="*/ 2147483647 w 75"/>
                <a:gd name="T9" fmla="*/ 2147483647 h 75"/>
                <a:gd name="T10" fmla="*/ 2147483647 w 75"/>
                <a:gd name="T11" fmla="*/ 2147483647 h 75"/>
                <a:gd name="T12" fmla="*/ 2147483647 w 75"/>
                <a:gd name="T13" fmla="*/ 2147483647 h 75"/>
                <a:gd name="T14" fmla="*/ 0 w 75"/>
                <a:gd name="T15" fmla="*/ 2147483647 h 75"/>
                <a:gd name="T16" fmla="*/ 0 w 75"/>
                <a:gd name="T17" fmla="*/ 2147483647 h 75"/>
                <a:gd name="T18" fmla="*/ 0 w 75"/>
                <a:gd name="T19" fmla="*/ 2147483647 h 75"/>
                <a:gd name="T20" fmla="*/ 2147483647 w 75"/>
                <a:gd name="T21" fmla="*/ 2147483647 h 75"/>
                <a:gd name="T22" fmla="*/ 2147483647 w 75"/>
                <a:gd name="T23" fmla="*/ 2147483647 h 75"/>
                <a:gd name="T24" fmla="*/ 2147483647 w 75"/>
                <a:gd name="T25" fmla="*/ 2147483647 h 75"/>
                <a:gd name="T26" fmla="*/ 2147483647 w 75"/>
                <a:gd name="T27" fmla="*/ 2147483647 h 75"/>
                <a:gd name="T28" fmla="*/ 2147483647 w 75"/>
                <a:gd name="T29" fmla="*/ 2147483647 h 75"/>
                <a:gd name="T30" fmla="*/ 2147483647 w 75"/>
                <a:gd name="T31" fmla="*/ 2147483647 h 75"/>
                <a:gd name="T32" fmla="*/ 2147483647 w 75"/>
                <a:gd name="T33" fmla="*/ 2147483647 h 75"/>
                <a:gd name="T34" fmla="*/ 2147483647 w 75"/>
                <a:gd name="T35" fmla="*/ 2147483647 h 75"/>
                <a:gd name="T36" fmla="*/ 2147483647 w 75"/>
                <a:gd name="T37" fmla="*/ 2147483647 h 75"/>
                <a:gd name="T38" fmla="*/ 2147483647 w 75"/>
                <a:gd name="T39" fmla="*/ 2147483647 h 75"/>
                <a:gd name="T40" fmla="*/ 2147483647 w 75"/>
                <a:gd name="T41" fmla="*/ 2147483647 h 75"/>
                <a:gd name="T42" fmla="*/ 2147483647 w 75"/>
                <a:gd name="T43" fmla="*/ 2147483647 h 75"/>
                <a:gd name="T44" fmla="*/ 2147483647 w 75"/>
                <a:gd name="T45" fmla="*/ 2147483647 h 75"/>
                <a:gd name="T46" fmla="*/ 2147483647 w 75"/>
                <a:gd name="T47" fmla="*/ 2147483647 h 75"/>
                <a:gd name="T48" fmla="*/ 2147483647 w 75"/>
                <a:gd name="T49" fmla="*/ 2147483647 h 75"/>
                <a:gd name="T50" fmla="*/ 2147483647 w 75"/>
                <a:gd name="T51" fmla="*/ 2147483647 h 75"/>
                <a:gd name="T52" fmla="*/ 2147483647 w 75"/>
                <a:gd name="T53" fmla="*/ 2147483647 h 75"/>
                <a:gd name="T54" fmla="*/ 2147483647 w 75"/>
                <a:gd name="T55" fmla="*/ 2147483647 h 75"/>
                <a:gd name="T56" fmla="*/ 2147483647 w 75"/>
                <a:gd name="T57" fmla="*/ 2147483647 h 75"/>
                <a:gd name="T58" fmla="*/ 2147483647 w 75"/>
                <a:gd name="T59" fmla="*/ 2147483647 h 75"/>
                <a:gd name="T60" fmla="*/ 2147483647 w 75"/>
                <a:gd name="T61" fmla="*/ 2147483647 h 75"/>
                <a:gd name="T62" fmla="*/ 2147483647 w 75"/>
                <a:gd name="T63" fmla="*/ 0 h 75"/>
                <a:gd name="T64" fmla="*/ 2147483647 w 75"/>
                <a:gd name="T65" fmla="*/ 0 h 7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75"/>
                <a:gd name="T101" fmla="*/ 75 w 75"/>
                <a:gd name="T102" fmla="*/ 75 h 7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75">
                  <a:moveTo>
                    <a:pt x="38" y="0"/>
                  </a:moveTo>
                  <a:lnTo>
                    <a:pt x="31" y="0"/>
                  </a:lnTo>
                  <a:lnTo>
                    <a:pt x="22" y="2"/>
                  </a:lnTo>
                  <a:lnTo>
                    <a:pt x="17" y="5"/>
                  </a:lnTo>
                  <a:lnTo>
                    <a:pt x="10" y="9"/>
                  </a:lnTo>
                  <a:lnTo>
                    <a:pt x="5" y="16"/>
                  </a:lnTo>
                  <a:lnTo>
                    <a:pt x="3" y="21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3" y="51"/>
                  </a:lnTo>
                  <a:lnTo>
                    <a:pt x="5" y="58"/>
                  </a:lnTo>
                  <a:lnTo>
                    <a:pt x="10" y="63"/>
                  </a:lnTo>
                  <a:lnTo>
                    <a:pt x="17" y="68"/>
                  </a:lnTo>
                  <a:lnTo>
                    <a:pt x="22" y="72"/>
                  </a:lnTo>
                  <a:lnTo>
                    <a:pt x="31" y="75"/>
                  </a:lnTo>
                  <a:lnTo>
                    <a:pt x="38" y="75"/>
                  </a:lnTo>
                  <a:lnTo>
                    <a:pt x="45" y="75"/>
                  </a:lnTo>
                  <a:lnTo>
                    <a:pt x="52" y="72"/>
                  </a:lnTo>
                  <a:lnTo>
                    <a:pt x="59" y="68"/>
                  </a:lnTo>
                  <a:lnTo>
                    <a:pt x="64" y="63"/>
                  </a:lnTo>
                  <a:lnTo>
                    <a:pt x="68" y="58"/>
                  </a:lnTo>
                  <a:lnTo>
                    <a:pt x="73" y="51"/>
                  </a:lnTo>
                  <a:lnTo>
                    <a:pt x="75" y="44"/>
                  </a:lnTo>
                  <a:lnTo>
                    <a:pt x="75" y="37"/>
                  </a:lnTo>
                  <a:lnTo>
                    <a:pt x="75" y="30"/>
                  </a:lnTo>
                  <a:lnTo>
                    <a:pt x="73" y="21"/>
                  </a:lnTo>
                  <a:lnTo>
                    <a:pt x="68" y="16"/>
                  </a:lnTo>
                  <a:lnTo>
                    <a:pt x="64" y="9"/>
                  </a:lnTo>
                  <a:lnTo>
                    <a:pt x="59" y="5"/>
                  </a:lnTo>
                  <a:lnTo>
                    <a:pt x="52" y="2"/>
                  </a:lnTo>
                  <a:lnTo>
                    <a:pt x="45" y="0"/>
                  </a:lnTo>
                  <a:lnTo>
                    <a:pt x="38" y="0"/>
                  </a:lnTo>
                  <a:close/>
                </a:path>
              </a:pathLst>
            </a:custGeom>
            <a:gradFill rotWithShape="1">
              <a:gsLst>
                <a:gs pos="0">
                  <a:srgbClr val="FFA2A1"/>
                </a:gs>
                <a:gs pos="35001">
                  <a:srgbClr val="FFBEBD"/>
                </a:gs>
                <a:gs pos="100000">
                  <a:srgbClr val="FFE5E5"/>
                </a:gs>
              </a:gsLst>
              <a:lin ang="16200000" scaled="1"/>
            </a:gradFill>
            <a:ln w="9525">
              <a:solidFill>
                <a:srgbClr val="BE4B48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43" name="Freeform 196"/>
            <p:cNvSpPr>
              <a:spLocks/>
            </p:cNvSpPr>
            <p:nvPr/>
          </p:nvSpPr>
          <p:spPr bwMode="auto">
            <a:xfrm>
              <a:off x="3348007" y="4486271"/>
              <a:ext cx="142875" cy="138113"/>
            </a:xfrm>
            <a:custGeom>
              <a:avLst/>
              <a:gdLst>
                <a:gd name="T0" fmla="*/ 2147483647 w 75"/>
                <a:gd name="T1" fmla="*/ 0 h 75"/>
                <a:gd name="T2" fmla="*/ 2147483647 w 75"/>
                <a:gd name="T3" fmla="*/ 0 h 75"/>
                <a:gd name="T4" fmla="*/ 2147483647 w 75"/>
                <a:gd name="T5" fmla="*/ 2147483647 h 75"/>
                <a:gd name="T6" fmla="*/ 2147483647 w 75"/>
                <a:gd name="T7" fmla="*/ 2147483647 h 75"/>
                <a:gd name="T8" fmla="*/ 2147483647 w 75"/>
                <a:gd name="T9" fmla="*/ 2147483647 h 75"/>
                <a:gd name="T10" fmla="*/ 2147483647 w 75"/>
                <a:gd name="T11" fmla="*/ 2147483647 h 75"/>
                <a:gd name="T12" fmla="*/ 2147483647 w 75"/>
                <a:gd name="T13" fmla="*/ 2147483647 h 75"/>
                <a:gd name="T14" fmla="*/ 0 w 75"/>
                <a:gd name="T15" fmla="*/ 2147483647 h 75"/>
                <a:gd name="T16" fmla="*/ 0 w 75"/>
                <a:gd name="T17" fmla="*/ 2147483647 h 75"/>
                <a:gd name="T18" fmla="*/ 0 w 75"/>
                <a:gd name="T19" fmla="*/ 2147483647 h 75"/>
                <a:gd name="T20" fmla="*/ 2147483647 w 75"/>
                <a:gd name="T21" fmla="*/ 2147483647 h 75"/>
                <a:gd name="T22" fmla="*/ 2147483647 w 75"/>
                <a:gd name="T23" fmla="*/ 2147483647 h 75"/>
                <a:gd name="T24" fmla="*/ 2147483647 w 75"/>
                <a:gd name="T25" fmla="*/ 2147483647 h 75"/>
                <a:gd name="T26" fmla="*/ 2147483647 w 75"/>
                <a:gd name="T27" fmla="*/ 2147483647 h 75"/>
                <a:gd name="T28" fmla="*/ 2147483647 w 75"/>
                <a:gd name="T29" fmla="*/ 2147483647 h 75"/>
                <a:gd name="T30" fmla="*/ 2147483647 w 75"/>
                <a:gd name="T31" fmla="*/ 2147483647 h 75"/>
                <a:gd name="T32" fmla="*/ 2147483647 w 75"/>
                <a:gd name="T33" fmla="*/ 2147483647 h 75"/>
                <a:gd name="T34" fmla="*/ 2147483647 w 75"/>
                <a:gd name="T35" fmla="*/ 2147483647 h 75"/>
                <a:gd name="T36" fmla="*/ 2147483647 w 75"/>
                <a:gd name="T37" fmla="*/ 2147483647 h 75"/>
                <a:gd name="T38" fmla="*/ 2147483647 w 75"/>
                <a:gd name="T39" fmla="*/ 2147483647 h 75"/>
                <a:gd name="T40" fmla="*/ 2147483647 w 75"/>
                <a:gd name="T41" fmla="*/ 2147483647 h 75"/>
                <a:gd name="T42" fmla="*/ 2147483647 w 75"/>
                <a:gd name="T43" fmla="*/ 2147483647 h 75"/>
                <a:gd name="T44" fmla="*/ 2147483647 w 75"/>
                <a:gd name="T45" fmla="*/ 2147483647 h 75"/>
                <a:gd name="T46" fmla="*/ 2147483647 w 75"/>
                <a:gd name="T47" fmla="*/ 2147483647 h 75"/>
                <a:gd name="T48" fmla="*/ 2147483647 w 75"/>
                <a:gd name="T49" fmla="*/ 2147483647 h 75"/>
                <a:gd name="T50" fmla="*/ 2147483647 w 75"/>
                <a:gd name="T51" fmla="*/ 2147483647 h 75"/>
                <a:gd name="T52" fmla="*/ 2147483647 w 75"/>
                <a:gd name="T53" fmla="*/ 2147483647 h 75"/>
                <a:gd name="T54" fmla="*/ 2147483647 w 75"/>
                <a:gd name="T55" fmla="*/ 2147483647 h 75"/>
                <a:gd name="T56" fmla="*/ 2147483647 w 75"/>
                <a:gd name="T57" fmla="*/ 2147483647 h 75"/>
                <a:gd name="T58" fmla="*/ 2147483647 w 75"/>
                <a:gd name="T59" fmla="*/ 2147483647 h 75"/>
                <a:gd name="T60" fmla="*/ 2147483647 w 75"/>
                <a:gd name="T61" fmla="*/ 2147483647 h 75"/>
                <a:gd name="T62" fmla="*/ 2147483647 w 75"/>
                <a:gd name="T63" fmla="*/ 0 h 75"/>
                <a:gd name="T64" fmla="*/ 2147483647 w 75"/>
                <a:gd name="T65" fmla="*/ 0 h 7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5"/>
                <a:gd name="T100" fmla="*/ 0 h 75"/>
                <a:gd name="T101" fmla="*/ 75 w 75"/>
                <a:gd name="T102" fmla="*/ 75 h 7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5" h="75">
                  <a:moveTo>
                    <a:pt x="38" y="0"/>
                  </a:moveTo>
                  <a:lnTo>
                    <a:pt x="31" y="0"/>
                  </a:lnTo>
                  <a:lnTo>
                    <a:pt x="22" y="2"/>
                  </a:lnTo>
                  <a:lnTo>
                    <a:pt x="17" y="5"/>
                  </a:lnTo>
                  <a:lnTo>
                    <a:pt x="10" y="9"/>
                  </a:lnTo>
                  <a:lnTo>
                    <a:pt x="5" y="16"/>
                  </a:lnTo>
                  <a:lnTo>
                    <a:pt x="3" y="21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4"/>
                  </a:lnTo>
                  <a:lnTo>
                    <a:pt x="3" y="51"/>
                  </a:lnTo>
                  <a:lnTo>
                    <a:pt x="5" y="58"/>
                  </a:lnTo>
                  <a:lnTo>
                    <a:pt x="10" y="63"/>
                  </a:lnTo>
                  <a:lnTo>
                    <a:pt x="17" y="68"/>
                  </a:lnTo>
                  <a:lnTo>
                    <a:pt x="22" y="72"/>
                  </a:lnTo>
                  <a:lnTo>
                    <a:pt x="31" y="75"/>
                  </a:lnTo>
                  <a:lnTo>
                    <a:pt x="38" y="75"/>
                  </a:lnTo>
                  <a:lnTo>
                    <a:pt x="45" y="75"/>
                  </a:lnTo>
                  <a:lnTo>
                    <a:pt x="52" y="72"/>
                  </a:lnTo>
                  <a:lnTo>
                    <a:pt x="59" y="68"/>
                  </a:lnTo>
                  <a:lnTo>
                    <a:pt x="64" y="63"/>
                  </a:lnTo>
                  <a:lnTo>
                    <a:pt x="68" y="58"/>
                  </a:lnTo>
                  <a:lnTo>
                    <a:pt x="73" y="51"/>
                  </a:lnTo>
                  <a:lnTo>
                    <a:pt x="75" y="44"/>
                  </a:lnTo>
                  <a:lnTo>
                    <a:pt x="75" y="37"/>
                  </a:lnTo>
                  <a:lnTo>
                    <a:pt x="75" y="30"/>
                  </a:lnTo>
                  <a:lnTo>
                    <a:pt x="73" y="21"/>
                  </a:lnTo>
                  <a:lnTo>
                    <a:pt x="68" y="16"/>
                  </a:lnTo>
                  <a:lnTo>
                    <a:pt x="64" y="9"/>
                  </a:lnTo>
                  <a:lnTo>
                    <a:pt x="59" y="5"/>
                  </a:lnTo>
                  <a:lnTo>
                    <a:pt x="52" y="2"/>
                  </a:lnTo>
                  <a:lnTo>
                    <a:pt x="45" y="0"/>
                  </a:lnTo>
                  <a:lnTo>
                    <a:pt x="38" y="0"/>
                  </a:lnTo>
                  <a:close/>
                </a:path>
              </a:pathLst>
            </a:custGeom>
            <a:gradFill rotWithShape="1">
              <a:gsLst>
                <a:gs pos="0">
                  <a:srgbClr val="FFA2A1"/>
                </a:gs>
                <a:gs pos="35001">
                  <a:srgbClr val="FFBEBD"/>
                </a:gs>
                <a:gs pos="100000">
                  <a:srgbClr val="FFE5E5"/>
                </a:gs>
              </a:gsLst>
              <a:lin ang="16200000" scaled="1"/>
            </a:gradFill>
            <a:ln w="9525">
              <a:solidFill>
                <a:srgbClr val="BE4B48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/>
            <a:lstStyle/>
            <a:p>
              <a:endParaRPr kumimoji="0" lang="ja-JP" altLang="en-US">
                <a:solidFill>
                  <a:srgbClr val="000000"/>
                </a:solidFill>
                <a:latin typeface="Calibri" charset="0"/>
              </a:endParaRPr>
            </a:p>
          </p:txBody>
        </p:sp>
        <p:pic>
          <p:nvPicPr>
            <p:cNvPr id="20527" name="Picture 6" descr="C:\Documents and Settings\teranisi\Local Settings\Temporary Internet Files\Content.IE5\K3WN43MB\MCj04289690000[1].wmf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57220" y="4643434"/>
              <a:ext cx="352425" cy="490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28" name="Picture 6" descr="C:\Documents and Settings\teranisi\Local Settings\Temporary Internet Files\Content.IE5\K3WN43MB\MCj04289690000[1].wmf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14345" y="4000496"/>
              <a:ext cx="352425" cy="490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29" name="Picture 6" descr="C:\Documents and Settings\teranisi\Local Settings\Temporary Internet Files\Content.IE5\K3WN43MB\MCj04289690000[1].wmf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3857595" y="3500434"/>
              <a:ext cx="352425" cy="490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30" name="Picture 6" descr="C:\Documents and Settings\teranisi\Local Settings\Temporary Internet Files\Content.IE5\K3WN43MB\MCj04289690000[1].wmf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214532" y="2928934"/>
              <a:ext cx="352425" cy="490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32" name="Picture 4" descr="miniTAI8515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14282" y="4071934"/>
              <a:ext cx="500063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33" name="Picture 4" descr="miniTAI8515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85720" y="4786309"/>
              <a:ext cx="500062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35" name="Picture 6" descr="C:\Documents and Settings\teranisi\Local Settings\Temporary Internet Files\Content.IE5\K3WN43MB\MCj04289690000[1].wmf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143095" y="5000621"/>
              <a:ext cx="354012" cy="490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グループ化 105"/>
          <p:cNvGrpSpPr/>
          <p:nvPr/>
        </p:nvGrpSpPr>
        <p:grpSpPr>
          <a:xfrm>
            <a:off x="714348" y="1643050"/>
            <a:ext cx="2643206" cy="1928826"/>
            <a:chOff x="714348" y="1928802"/>
            <a:chExt cx="2643206" cy="1928826"/>
          </a:xfrm>
        </p:grpSpPr>
        <p:sp>
          <p:nvSpPr>
            <p:cNvPr id="98" name="Text Box 48"/>
            <p:cNvSpPr txBox="1">
              <a:spLocks noChangeArrowheads="1"/>
            </p:cNvSpPr>
            <p:nvPr/>
          </p:nvSpPr>
          <p:spPr bwMode="auto">
            <a:xfrm>
              <a:off x="857242" y="1928802"/>
              <a:ext cx="2500312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ja-JP" sz="1800" b="0" dirty="0">
                  <a:solidFill>
                    <a:srgbClr val="000000"/>
                  </a:solidFill>
                </a:rPr>
                <a:t>Live E! Agent on PIAX</a:t>
              </a:r>
            </a:p>
          </p:txBody>
        </p:sp>
        <p:sp>
          <p:nvSpPr>
            <p:cNvPr id="93" name="Rectangle 24"/>
            <p:cNvSpPr>
              <a:spLocks noChangeArrowheads="1"/>
            </p:cNvSpPr>
            <p:nvPr/>
          </p:nvSpPr>
          <p:spPr bwMode="auto">
            <a:xfrm>
              <a:off x="785786" y="2286002"/>
              <a:ext cx="2165350" cy="1428750"/>
            </a:xfrm>
            <a:prstGeom prst="rect">
              <a:avLst/>
            </a:prstGeom>
            <a:gradFill rotWithShape="1">
              <a:gsLst>
                <a:gs pos="0">
                  <a:srgbClr val="DAFDA7"/>
                </a:gs>
                <a:gs pos="35001">
                  <a:srgbClr val="E4FDC2"/>
                </a:gs>
                <a:gs pos="100000">
                  <a:srgbClr val="F5FFE6"/>
                </a:gs>
              </a:gsLst>
              <a:lin ang="162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endParaRPr kumimoji="0" lang="ja-JP" altLang="en-US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94" name="AutoShape 16"/>
            <p:cNvSpPr>
              <a:spLocks noChangeArrowheads="1"/>
            </p:cNvSpPr>
            <p:nvPr/>
          </p:nvSpPr>
          <p:spPr bwMode="auto">
            <a:xfrm>
              <a:off x="2357411" y="2786065"/>
              <a:ext cx="520700" cy="500062"/>
            </a:xfrm>
            <a:prstGeom prst="can">
              <a:avLst>
                <a:gd name="adj" fmla="val 25000"/>
              </a:avLst>
            </a:prstGeom>
            <a:solidFill>
              <a:srgbClr val="9BBB59"/>
            </a:solidFill>
            <a:ln w="25400">
              <a:solidFill>
                <a:srgbClr val="71893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kumimoji="0" lang="ja-JP" altLang="en-US">
                <a:solidFill>
                  <a:srgbClr val="FFFFFF"/>
                </a:solidFill>
                <a:latin typeface="Calibri" charset="0"/>
              </a:endParaRPr>
            </a:p>
          </p:txBody>
        </p:sp>
        <p:sp>
          <p:nvSpPr>
            <p:cNvPr id="95" name="AutoShape 21"/>
            <p:cNvSpPr>
              <a:spLocks noChangeArrowheads="1"/>
            </p:cNvSpPr>
            <p:nvPr/>
          </p:nvSpPr>
          <p:spPr bwMode="auto">
            <a:xfrm>
              <a:off x="1000098" y="3071815"/>
              <a:ext cx="803275" cy="538162"/>
            </a:xfrm>
            <a:prstGeom prst="hexagon">
              <a:avLst>
                <a:gd name="adj" fmla="val 17580"/>
                <a:gd name="vf" fmla="val 115470"/>
              </a:avLst>
            </a:prstGeom>
            <a:gradFill rotWithShape="1">
              <a:gsLst>
                <a:gs pos="0">
                  <a:srgbClr val="9EEAFF"/>
                </a:gs>
                <a:gs pos="35001">
                  <a:srgbClr val="BBEFFF"/>
                </a:gs>
                <a:gs pos="100000">
                  <a:srgbClr val="E4F9FF"/>
                </a:gs>
              </a:gsLst>
              <a:lin ang="16200000" scaled="1"/>
            </a:gradFill>
            <a:ln w="9525">
              <a:solidFill>
                <a:srgbClr val="46AAC5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r>
                <a:rPr kumimoji="0" lang="en-US" altLang="ja-JP" sz="1600">
                  <a:solidFill>
                    <a:srgbClr val="000000"/>
                  </a:solidFill>
                  <a:latin typeface="Calibri" charset="0"/>
                </a:rPr>
                <a:t>SOAP</a:t>
              </a:r>
              <a:br>
                <a:rPr kumimoji="0" lang="en-US" altLang="ja-JP" sz="1600">
                  <a:solidFill>
                    <a:srgbClr val="000000"/>
                  </a:solidFill>
                  <a:latin typeface="Calibri" charset="0"/>
                </a:rPr>
              </a:br>
              <a:r>
                <a:rPr kumimoji="0" lang="en-US" altLang="ja-JP" sz="1600">
                  <a:solidFill>
                    <a:srgbClr val="000000"/>
                  </a:solidFill>
                  <a:latin typeface="Calibri" charset="0"/>
                </a:rPr>
                <a:t>Port</a:t>
              </a:r>
              <a:endParaRPr kumimoji="0" lang="ja-JP" altLang="en-US" sz="160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96" name="AutoShape 23"/>
            <p:cNvSpPr>
              <a:spLocks noChangeArrowheads="1"/>
            </p:cNvSpPr>
            <p:nvPr/>
          </p:nvSpPr>
          <p:spPr bwMode="auto">
            <a:xfrm>
              <a:off x="928662" y="2357440"/>
              <a:ext cx="874711" cy="527050"/>
            </a:xfrm>
            <a:prstGeom prst="hexagon">
              <a:avLst>
                <a:gd name="adj" fmla="val 26375"/>
                <a:gd name="vf" fmla="val 115470"/>
              </a:avLst>
            </a:prstGeom>
            <a:gradFill rotWithShape="1">
              <a:gsLst>
                <a:gs pos="0">
                  <a:srgbClr val="9EEAFF"/>
                </a:gs>
                <a:gs pos="35001">
                  <a:srgbClr val="BBEFFF"/>
                </a:gs>
                <a:gs pos="100000">
                  <a:srgbClr val="E4F9FF"/>
                </a:gs>
              </a:gsLst>
              <a:lin ang="16200000" scaled="1"/>
            </a:gradFill>
            <a:ln w="9525">
              <a:solidFill>
                <a:srgbClr val="46AAC5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wrap="none" anchor="ctr"/>
            <a:lstStyle/>
            <a:p>
              <a:r>
                <a:rPr kumimoji="0" lang="en-US" altLang="ja-JP" sz="1600" dirty="0">
                  <a:solidFill>
                    <a:srgbClr val="000000"/>
                  </a:solidFill>
                  <a:latin typeface="Calibri" charset="0"/>
                </a:rPr>
                <a:t>Web I/F</a:t>
              </a:r>
              <a:endParaRPr kumimoji="0" lang="ja-JP" altLang="en-US" sz="1600" dirty="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97" name="Line 38"/>
            <p:cNvSpPr>
              <a:spLocks noChangeShapeType="1"/>
            </p:cNvSpPr>
            <p:nvPr/>
          </p:nvSpPr>
          <p:spPr bwMode="auto">
            <a:xfrm flipV="1">
              <a:off x="1785911" y="3143252"/>
              <a:ext cx="571500" cy="20320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38"/>
            <p:cNvSpPr>
              <a:spLocks noChangeShapeType="1"/>
            </p:cNvSpPr>
            <p:nvPr/>
          </p:nvSpPr>
          <p:spPr bwMode="auto">
            <a:xfrm flipH="1" flipV="1">
              <a:off x="1785911" y="2571752"/>
              <a:ext cx="571500" cy="357188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b="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テキスト ボックス 85"/>
            <p:cNvSpPr txBox="1">
              <a:spLocks noChangeArrowheads="1"/>
            </p:cNvSpPr>
            <p:nvPr/>
          </p:nvSpPr>
          <p:spPr bwMode="auto">
            <a:xfrm>
              <a:off x="2000223" y="3252790"/>
              <a:ext cx="1071563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ja-JP" sz="1200" b="0">
                  <a:solidFill>
                    <a:srgbClr val="000000"/>
                  </a:solidFill>
                </a:rPr>
                <a:t>Sensor Data</a:t>
              </a:r>
            </a:p>
            <a:p>
              <a:r>
                <a:rPr kumimoji="0" lang="en-US" altLang="ja-JP" sz="1200" b="0">
                  <a:solidFill>
                    <a:srgbClr val="000000"/>
                  </a:solidFill>
                </a:rPr>
                <a:t>Storage</a:t>
              </a:r>
            </a:p>
          </p:txBody>
        </p:sp>
        <p:sp>
          <p:nvSpPr>
            <p:cNvPr id="102" name="四角形吹き出し 101"/>
            <p:cNvSpPr/>
            <p:nvPr/>
          </p:nvSpPr>
          <p:spPr>
            <a:xfrm>
              <a:off x="714348" y="1928802"/>
              <a:ext cx="2357454" cy="1928826"/>
            </a:xfrm>
            <a:prstGeom prst="wedgeRectCallout">
              <a:avLst/>
            </a:prstGeom>
            <a:no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7" name="テキスト ボックス 106"/>
          <p:cNvSpPr txBox="1"/>
          <p:nvPr/>
        </p:nvSpPr>
        <p:spPr>
          <a:xfrm>
            <a:off x="357158" y="1000108"/>
            <a:ext cx="8266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We implemented Live E! Agent on PIAX</a:t>
            </a:r>
            <a:r>
              <a:rPr lang="en-US" altLang="ja-JP" dirty="0" smtClean="0"/>
              <a:t>. Live E! Agent retrieves and stores Live E! data.</a:t>
            </a:r>
          </a:p>
          <a:p>
            <a:r>
              <a:rPr kumimoji="1" lang="en-US" altLang="ja-JP" dirty="0" smtClean="0"/>
              <a:t>We’ll test and implement the other agents like “forecast” agents.</a:t>
            </a:r>
          </a:p>
        </p:txBody>
      </p:sp>
      <p:grpSp>
        <p:nvGrpSpPr>
          <p:cNvPr id="5" name="グループ化 119"/>
          <p:cNvGrpSpPr/>
          <p:nvPr/>
        </p:nvGrpSpPr>
        <p:grpSpPr>
          <a:xfrm>
            <a:off x="5072066" y="4071942"/>
            <a:ext cx="3214710" cy="2500306"/>
            <a:chOff x="304800" y="4038600"/>
            <a:chExt cx="3276600" cy="2546350"/>
          </a:xfrm>
        </p:grpSpPr>
        <p:grpSp>
          <p:nvGrpSpPr>
            <p:cNvPr id="6" name="Group 49"/>
            <p:cNvGrpSpPr>
              <a:grpSpLocks/>
            </p:cNvGrpSpPr>
            <p:nvPr/>
          </p:nvGrpSpPr>
          <p:grpSpPr bwMode="auto">
            <a:xfrm>
              <a:off x="304800" y="4495800"/>
              <a:ext cx="2919413" cy="2089150"/>
              <a:chOff x="946" y="2249"/>
              <a:chExt cx="2474" cy="1771"/>
            </a:xfrm>
          </p:grpSpPr>
          <p:sp>
            <p:nvSpPr>
              <p:cNvPr id="109" name="Rectangle 50"/>
              <p:cNvSpPr>
                <a:spLocks noChangeArrowheads="1"/>
              </p:cNvSpPr>
              <p:nvPr/>
            </p:nvSpPr>
            <p:spPr bwMode="auto">
              <a:xfrm rot="-5400000">
                <a:off x="439" y="2756"/>
                <a:ext cx="1642" cy="628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</p:spPr>
            <p:txBody>
              <a:bodyPr lIns="90000" tIns="46800" rIns="90000" bIns="46800" anchor="ctr"/>
              <a:lstStyle/>
              <a:p>
                <a:pPr algn="ctr"/>
                <a:r>
                  <a:rPr lang="en-US" altLang="ja-JP" sz="1400">
                    <a:solidFill>
                      <a:srgbClr val="000000"/>
                    </a:solidFill>
                  </a:rPr>
                  <a:t>Auth, Secure Support</a:t>
                </a:r>
              </a:p>
              <a:p>
                <a:pPr algn="ctr"/>
                <a:endParaRPr lang="en-US" altLang="ja-JP" sz="1400"/>
              </a:p>
            </p:txBody>
          </p:sp>
          <p:sp>
            <p:nvSpPr>
              <p:cNvPr id="110" name="Rectangle 51"/>
              <p:cNvSpPr>
                <a:spLocks noChangeArrowheads="1"/>
              </p:cNvSpPr>
              <p:nvPr/>
            </p:nvSpPr>
            <p:spPr bwMode="auto">
              <a:xfrm>
                <a:off x="1390" y="2940"/>
                <a:ext cx="2030" cy="346"/>
              </a:xfrm>
              <a:prstGeom prst="rect">
                <a:avLst/>
              </a:prstGeom>
              <a:solidFill>
                <a:srgbClr val="FFDEBD"/>
              </a:solidFill>
              <a:ln w="12700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</p:spPr>
            <p:txBody>
              <a:bodyPr lIns="90000" tIns="46800" rIns="90000" bIns="46800" anchor="ctr"/>
              <a:lstStyle/>
              <a:p>
                <a:pPr algn="ctr"/>
                <a:r>
                  <a:rPr lang="en-US" altLang="ja-JP" sz="1400">
                    <a:solidFill>
                      <a:srgbClr val="000000"/>
                    </a:solidFill>
                  </a:rPr>
                  <a:t>P2P Overlay</a:t>
                </a:r>
              </a:p>
            </p:txBody>
          </p:sp>
          <p:sp>
            <p:nvSpPr>
              <p:cNvPr id="111" name="Rectangle 52"/>
              <p:cNvSpPr>
                <a:spLocks noChangeArrowheads="1"/>
              </p:cNvSpPr>
              <p:nvPr/>
            </p:nvSpPr>
            <p:spPr bwMode="auto">
              <a:xfrm>
                <a:off x="1390" y="3329"/>
                <a:ext cx="2030" cy="216"/>
              </a:xfrm>
              <a:prstGeom prst="rect">
                <a:avLst/>
              </a:prstGeom>
              <a:solidFill>
                <a:srgbClr val="CFCFCF"/>
              </a:solidFill>
              <a:ln w="12700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</p:spPr>
            <p:txBody>
              <a:bodyPr lIns="90000" tIns="46800" rIns="90000" bIns="46800" anchor="ctr"/>
              <a:lstStyle/>
              <a:p>
                <a:pPr algn="ctr"/>
                <a:r>
                  <a:rPr lang="en-US" altLang="ja-JP" sz="1200">
                    <a:solidFill>
                      <a:srgbClr val="000000"/>
                    </a:solidFill>
                  </a:rPr>
                  <a:t>RPC / Streaming Wrapper</a:t>
                </a:r>
              </a:p>
            </p:txBody>
          </p:sp>
          <p:sp>
            <p:nvSpPr>
              <p:cNvPr id="112" name="Rectangle 53"/>
              <p:cNvSpPr>
                <a:spLocks noChangeArrowheads="1"/>
              </p:cNvSpPr>
              <p:nvPr/>
            </p:nvSpPr>
            <p:spPr bwMode="auto">
              <a:xfrm>
                <a:off x="2028" y="2292"/>
                <a:ext cx="1392" cy="302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</p:spPr>
            <p:txBody>
              <a:bodyPr lIns="90000" tIns="46800" rIns="90000" bIns="46800" anchor="ctr"/>
              <a:lstStyle/>
              <a:p>
                <a:pPr algn="ctr"/>
                <a:r>
                  <a:rPr lang="en-US" altLang="ja-JP" sz="1400">
                    <a:solidFill>
                      <a:srgbClr val="000000"/>
                    </a:solidFill>
                  </a:rPr>
                  <a:t>Agents Home</a:t>
                </a:r>
              </a:p>
            </p:txBody>
          </p:sp>
          <p:sp>
            <p:nvSpPr>
              <p:cNvPr id="113" name="Rectangle 54"/>
              <p:cNvSpPr>
                <a:spLocks noChangeArrowheads="1"/>
              </p:cNvSpPr>
              <p:nvPr/>
            </p:nvSpPr>
            <p:spPr bwMode="auto">
              <a:xfrm>
                <a:off x="1390" y="3545"/>
                <a:ext cx="2030" cy="475"/>
              </a:xfrm>
              <a:prstGeom prst="rect">
                <a:avLst/>
              </a:prstGeom>
              <a:solidFill>
                <a:srgbClr val="ECECEC"/>
              </a:solidFill>
              <a:ln w="12700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</p:spPr>
            <p:txBody>
              <a:bodyPr lIns="90000" tIns="46800" rIns="90000" bIns="46800" anchor="ctr"/>
              <a:lstStyle/>
              <a:p>
                <a:pPr algn="ctr"/>
                <a:r>
                  <a:rPr lang="en-US" altLang="ja-JP" sz="1200">
                    <a:solidFill>
                      <a:srgbClr val="000000"/>
                    </a:solidFill>
                  </a:rPr>
                  <a:t>Physical Network</a:t>
                </a:r>
              </a:p>
            </p:txBody>
          </p:sp>
          <p:sp>
            <p:nvSpPr>
              <p:cNvPr id="114" name="Rectangle 55"/>
              <p:cNvSpPr>
                <a:spLocks noChangeArrowheads="1"/>
              </p:cNvSpPr>
              <p:nvPr/>
            </p:nvSpPr>
            <p:spPr bwMode="auto">
              <a:xfrm>
                <a:off x="1390" y="2637"/>
                <a:ext cx="2030" cy="261"/>
              </a:xfrm>
              <a:prstGeom prst="rect">
                <a:avLst/>
              </a:prstGeom>
              <a:solidFill>
                <a:srgbClr val="CFCFCF"/>
              </a:solidFill>
              <a:ln w="12700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</p:spPr>
            <p:txBody>
              <a:bodyPr lIns="90000" tIns="46800" rIns="90000" bIns="46800" anchor="ctr"/>
              <a:lstStyle/>
              <a:p>
                <a:pPr algn="ctr"/>
                <a:r>
                  <a:rPr lang="en-US" altLang="ja-JP" sz="1200">
                    <a:solidFill>
                      <a:srgbClr val="000000"/>
                    </a:solidFill>
                  </a:rPr>
                  <a:t>glue</a:t>
                </a:r>
              </a:p>
            </p:txBody>
          </p:sp>
          <p:sp>
            <p:nvSpPr>
              <p:cNvPr id="115" name="Rectangle 56"/>
              <p:cNvSpPr>
                <a:spLocks noChangeArrowheads="1"/>
              </p:cNvSpPr>
              <p:nvPr/>
            </p:nvSpPr>
            <p:spPr bwMode="auto">
              <a:xfrm>
                <a:off x="1382" y="2292"/>
                <a:ext cx="592" cy="302"/>
              </a:xfrm>
              <a:prstGeom prst="rect">
                <a:avLst/>
              </a:prstGeom>
              <a:solidFill>
                <a:srgbClr val="FFFF99"/>
              </a:solidFill>
              <a:ln w="12700">
                <a:solidFill>
                  <a:schemeClr val="tx1"/>
                </a:solidFill>
                <a:miter lim="800000"/>
                <a:headEnd/>
                <a:tailEnd type="none" w="med" len="lg"/>
              </a:ln>
              <a:effectLst/>
            </p:spPr>
            <p:txBody>
              <a:bodyPr lIns="90000" tIns="46800" rIns="90000" bIns="46800" anchor="ctr"/>
              <a:lstStyle/>
              <a:p>
                <a:pPr algn="ctr"/>
                <a:r>
                  <a:rPr lang="en-US" altLang="ja-JP" sz="1000">
                    <a:solidFill>
                      <a:srgbClr val="000000"/>
                    </a:solidFill>
                  </a:rPr>
                  <a:t>Web Service</a:t>
                </a:r>
              </a:p>
            </p:txBody>
          </p:sp>
        </p:grpSp>
        <p:sp>
          <p:nvSpPr>
            <p:cNvPr id="116" name="AutoShape 57"/>
            <p:cNvSpPr>
              <a:spLocks/>
            </p:cNvSpPr>
            <p:nvPr/>
          </p:nvSpPr>
          <p:spPr bwMode="auto">
            <a:xfrm>
              <a:off x="3429000" y="4648200"/>
              <a:ext cx="152400" cy="1905000"/>
            </a:xfrm>
            <a:prstGeom prst="rightBrace">
              <a:avLst>
                <a:gd name="adj1" fmla="val 1041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117" name="desk1"/>
            <p:cNvSpPr>
              <a:spLocks noEditPoints="1" noChangeArrowheads="1"/>
            </p:cNvSpPr>
            <p:nvPr/>
          </p:nvSpPr>
          <p:spPr bwMode="auto">
            <a:xfrm>
              <a:off x="304800" y="4038600"/>
              <a:ext cx="2971800" cy="33813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0 h 21600"/>
                <a:gd name="T4" fmla="*/ 21600 w 21600"/>
                <a:gd name="T5" fmla="*/ 21600 h 21600"/>
                <a:gd name="T6" fmla="*/ 0 w 21600"/>
                <a:gd name="T7" fmla="*/ 21600 h 21600"/>
                <a:gd name="T8" fmla="*/ 10800 w 21600"/>
                <a:gd name="T9" fmla="*/ 0 h 21600"/>
                <a:gd name="T10" fmla="*/ 21600 w 21600"/>
                <a:gd name="T11" fmla="*/ 10800 h 21600"/>
                <a:gd name="T12" fmla="*/ 10800 w 21600"/>
                <a:gd name="T13" fmla="*/ 21600 h 21600"/>
                <a:gd name="T14" fmla="*/ 0 w 21600"/>
                <a:gd name="T15" fmla="*/ 10800 h 21600"/>
                <a:gd name="T16" fmla="*/ 1000 w 21600"/>
                <a:gd name="T17" fmla="*/ 1000 h 21600"/>
                <a:gd name="T18" fmla="*/ 20600 w 21600"/>
                <a:gd name="T19" fmla="*/ 20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9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pPr algn="ctr"/>
              <a:r>
                <a:rPr lang="en-US" altLang="ja-JP" sz="1600">
                  <a:solidFill>
                    <a:srgbClr val="000000"/>
                  </a:solidFill>
                  <a:latin typeface="Arial" charset="0"/>
                </a:rPr>
                <a:t>Application</a:t>
              </a:r>
            </a:p>
          </p:txBody>
        </p:sp>
        <p:sp>
          <p:nvSpPr>
            <p:cNvPr id="118" name="Rectangle 60"/>
            <p:cNvSpPr>
              <a:spLocks noChangeArrowheads="1"/>
            </p:cNvSpPr>
            <p:nvPr/>
          </p:nvSpPr>
          <p:spPr bwMode="auto">
            <a:xfrm>
              <a:off x="2743200" y="5562600"/>
              <a:ext cx="457200" cy="15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ja-JP" sz="1000">
                  <a:latin typeface="Arial" charset="0"/>
                </a:rPr>
                <a:t>DHT</a:t>
              </a:r>
            </a:p>
          </p:txBody>
        </p:sp>
        <p:sp>
          <p:nvSpPr>
            <p:cNvPr id="119" name="Rectangle 61"/>
            <p:cNvSpPr>
              <a:spLocks noChangeArrowheads="1"/>
            </p:cNvSpPr>
            <p:nvPr/>
          </p:nvSpPr>
          <p:spPr bwMode="auto">
            <a:xfrm>
              <a:off x="2743200" y="5334000"/>
              <a:ext cx="457200" cy="15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ja-JP" sz="1000">
                  <a:latin typeface="Arial" charset="0"/>
                </a:rPr>
                <a:t>LL-Net</a:t>
              </a:r>
            </a:p>
          </p:txBody>
        </p:sp>
      </p:grpSp>
      <p:sp>
        <p:nvSpPr>
          <p:cNvPr id="121" name="テキスト ボックス 120"/>
          <p:cNvSpPr txBox="1"/>
          <p:nvPr/>
        </p:nvSpPr>
        <p:spPr>
          <a:xfrm>
            <a:off x="8286776" y="542926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PIAX</a:t>
            </a:r>
            <a:endParaRPr kumimoji="1" lang="ja-JP" altLang="en-US" dirty="0"/>
          </a:p>
        </p:txBody>
      </p:sp>
      <p:pic>
        <p:nvPicPr>
          <p:cNvPr id="122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14546" y="5000636"/>
            <a:ext cx="1143008" cy="895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Picture 5" descr="forecast_example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428992" y="4857760"/>
            <a:ext cx="1643074" cy="1023453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28596" y="5929330"/>
            <a:ext cx="642942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1214414" y="5976959"/>
            <a:ext cx="495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857356" y="6072206"/>
            <a:ext cx="742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" name="Picture 5" descr="live_e_logo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786050" y="5913461"/>
            <a:ext cx="628082" cy="587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0034" y="2332037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b="1" dirty="0" err="1" smtClean="0">
                <a:solidFill>
                  <a:srgbClr val="C00000"/>
                </a:solidFill>
              </a:rPr>
              <a:t>Telescience</a:t>
            </a:r>
            <a:r>
              <a:rPr lang="en-US" altLang="zh-TW" b="1" dirty="0" smtClean="0">
                <a:solidFill>
                  <a:srgbClr val="C00000"/>
                </a:solidFill>
              </a:rPr>
              <a:t> – New elements 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(led by Shinji)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E-Culture via Sensor Network/4K-HD/TDW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GLEON met Geo WG (Tim, </a:t>
            </a:r>
            <a:r>
              <a:rPr lang="en-US" altLang="zh-TW" dirty="0" err="1" smtClean="0">
                <a:solidFill>
                  <a:srgbClr val="C00000"/>
                </a:solidFill>
              </a:rPr>
              <a:t>Ryosuke</a:t>
            </a:r>
            <a:r>
              <a:rPr lang="en-US" altLang="zh-TW" dirty="0" smtClean="0">
                <a:solidFill>
                  <a:srgbClr val="C00000"/>
                </a:solidFill>
              </a:rPr>
              <a:t>) and later in GLEON 8 &amp; PRAGMA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Taiwan’s new Ocean &amp; Space Research Programs</a:t>
            </a:r>
          </a:p>
          <a:p>
            <a:pPr lvl="1"/>
            <a:r>
              <a:rPr lang="en-US" altLang="zh-TW" dirty="0" smtClean="0">
                <a:solidFill>
                  <a:srgbClr val="C00000"/>
                </a:solidFill>
              </a:rPr>
              <a:t>Water Resource Agency invited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sz="3200" b="1" dirty="0" smtClean="0">
                <a:solidFill>
                  <a:srgbClr val="C00000"/>
                </a:solidFill>
              </a:rPr>
              <a:t>Center of Excellence (CEPERC) update 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(led by Whey-</a:t>
            </a:r>
            <a:r>
              <a:rPr lang="en-US" altLang="zh-TW" sz="2400" b="1" dirty="0" err="1" smtClean="0">
                <a:solidFill>
                  <a:srgbClr val="C00000"/>
                </a:solidFill>
              </a:rPr>
              <a:t>Fone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)</a:t>
            </a:r>
            <a:endParaRPr lang="en-US" altLang="zh-TW" dirty="0" smtClean="0">
              <a:solidFill>
                <a:srgbClr val="C00000"/>
              </a:solidFill>
            </a:endParaRPr>
          </a:p>
          <a:p>
            <a:r>
              <a:rPr lang="en-US" altLang="zh-TW" b="1" dirty="0" smtClean="0"/>
              <a:t>Bioscience – Infectious Flu </a:t>
            </a:r>
            <a:r>
              <a:rPr lang="en-US" altLang="zh-TW" sz="2400" b="1" dirty="0" smtClean="0"/>
              <a:t>(led by Wilfred)</a:t>
            </a:r>
          </a:p>
          <a:p>
            <a:r>
              <a:rPr lang="en-US" altLang="zh-TW" b="1" dirty="0" smtClean="0"/>
              <a:t>Resources – Cloud on the rise </a:t>
            </a:r>
            <a:r>
              <a:rPr lang="en-US" altLang="zh-TW" sz="2400" b="1" dirty="0" smtClean="0"/>
              <a:t>(led by Yoshio)</a:t>
            </a:r>
          </a:p>
          <a:p>
            <a:pPr lvl="1"/>
            <a:r>
              <a:rPr lang="en-US" altLang="zh-TW" dirty="0" smtClean="0"/>
              <a:t>Cloud Computing (Phil)</a:t>
            </a:r>
          </a:p>
          <a:p>
            <a:pPr lvl="1"/>
            <a:r>
              <a:rPr lang="en-US" altLang="zh-TW" dirty="0" smtClean="0"/>
              <a:t>DRBL/</a:t>
            </a:r>
            <a:r>
              <a:rPr lang="en-US" altLang="zh-TW" dirty="0" err="1" smtClean="0"/>
              <a:t>Clonzilla</a:t>
            </a:r>
            <a:r>
              <a:rPr lang="en-US" altLang="zh-TW" dirty="0" smtClean="0"/>
              <a:t> (Steven)</a:t>
            </a:r>
          </a:p>
          <a:p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4" name="Picture 2" descr="PRAGMA Institute 4t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7654" y="357166"/>
            <a:ext cx="4786346" cy="1640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Southeast Asia International Joint Research and Training Program in High-Performance Computing Applications and Networking Technolog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28660" y="357166"/>
            <a:ext cx="4792913" cy="164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100" name="Picture 4" descr="BattleOfAnghiariRubens"/>
          <p:cNvPicPr>
            <a:picLocks noChangeAspect="1" noChangeArrowheads="1"/>
          </p:cNvPicPr>
          <p:nvPr/>
        </p:nvPicPr>
        <p:blipFill>
          <a:blip r:embed="rId3" cstate="print"/>
          <a:srcRect l="32300" r="24414" b="8426"/>
          <a:stretch>
            <a:fillRect/>
          </a:stretch>
        </p:blipFill>
        <p:spPr bwMode="auto">
          <a:xfrm>
            <a:off x="4621213" y="0"/>
            <a:ext cx="4597400" cy="6859588"/>
          </a:xfrm>
          <a:prstGeom prst="rect">
            <a:avLst/>
          </a:prstGeom>
          <a:noFill/>
        </p:spPr>
      </p:pic>
      <p:pic>
        <p:nvPicPr>
          <p:cNvPr id="260101" name="Picture 5" descr="Senza titolo-1 copia"/>
          <p:cNvPicPr>
            <a:picLocks noChangeAspect="1" noChangeArrowheads="1"/>
          </p:cNvPicPr>
          <p:nvPr/>
        </p:nvPicPr>
        <p:blipFill>
          <a:blip r:embed="rId4">
            <a:lum bright="12000"/>
          </a:blip>
          <a:srcRect r="51694"/>
          <a:stretch>
            <a:fillRect/>
          </a:stretch>
        </p:blipFill>
        <p:spPr bwMode="auto">
          <a:xfrm>
            <a:off x="0" y="0"/>
            <a:ext cx="4343400" cy="6858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60102" name="Text Box 6"/>
          <p:cNvSpPr txBox="1">
            <a:spLocks noChangeArrowheads="1"/>
          </p:cNvSpPr>
          <p:nvPr/>
        </p:nvSpPr>
        <p:spPr bwMode="auto">
          <a:xfrm>
            <a:off x="228600" y="2178050"/>
            <a:ext cx="411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it-IT" sz="1600">
                <a:solidFill>
                  <a:schemeClr val="bg1"/>
                </a:solidFill>
                <a:latin typeface="Times" pitchFamily="18" charset="0"/>
              </a:rPr>
              <a:t>M a u r i z i o    S e r a c i n i </a:t>
            </a:r>
          </a:p>
        </p:txBody>
      </p:sp>
      <p:sp>
        <p:nvSpPr>
          <p:cNvPr id="260103" name="Text Box 7"/>
          <p:cNvSpPr txBox="1">
            <a:spLocks noChangeArrowheads="1"/>
          </p:cNvSpPr>
          <p:nvPr/>
        </p:nvSpPr>
        <p:spPr bwMode="auto">
          <a:xfrm>
            <a:off x="0" y="2438400"/>
            <a:ext cx="4495800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>
                <a:solidFill>
                  <a:schemeClr val="bg1"/>
                </a:solidFill>
                <a:ea typeface="新細明體" pitchFamily="18" charset="-120"/>
              </a:rPr>
              <a:t>                         </a:t>
            </a:r>
          </a:p>
          <a:p>
            <a:pPr>
              <a:spcBef>
                <a:spcPct val="50000"/>
              </a:spcBef>
            </a:pPr>
            <a:r>
              <a:rPr lang="en-US" altLang="zh-TW" sz="140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                                </a:t>
            </a:r>
            <a:r>
              <a:rPr lang="en-US" altLang="zh-TW" sz="1400">
                <a:solidFill>
                  <a:schemeClr val="bg1"/>
                </a:solidFill>
                <a:latin typeface="Times" pitchFamily="18" charset="0"/>
                <a:ea typeface="新細明體" pitchFamily="18" charset="-120"/>
              </a:rPr>
              <a:t>Director of  </a:t>
            </a:r>
            <a:r>
              <a:rPr lang="en-US" altLang="zh-TW">
                <a:solidFill>
                  <a:schemeClr val="bg1"/>
                </a:solidFill>
                <a:latin typeface="Times" pitchFamily="18" charset="0"/>
                <a:ea typeface="新細明體" pitchFamily="18" charset="-120"/>
              </a:rPr>
              <a:t>CISA3</a:t>
            </a:r>
          </a:p>
          <a:p>
            <a:pPr algn="ctr">
              <a:spcBef>
                <a:spcPct val="50000"/>
              </a:spcBef>
            </a:pPr>
            <a:r>
              <a:rPr lang="en-US" altLang="zh-TW" sz="1200">
                <a:solidFill>
                  <a:schemeClr val="bg1"/>
                </a:solidFill>
                <a:latin typeface="Times" pitchFamily="18" charset="0"/>
                <a:ea typeface="新細明體" pitchFamily="18" charset="-120"/>
              </a:rPr>
              <a:t>Center of Interdisciplinary Science for Art, Architecture and Archaeology </a:t>
            </a:r>
          </a:p>
          <a:p>
            <a:pPr algn="ctr">
              <a:spcBef>
                <a:spcPct val="50000"/>
              </a:spcBef>
            </a:pPr>
            <a:r>
              <a:rPr lang="en-US" altLang="zh-TW" sz="1200">
                <a:solidFill>
                  <a:schemeClr val="bg1"/>
                </a:solidFill>
                <a:latin typeface="Times" pitchFamily="18" charset="0"/>
                <a:ea typeface="新細明體" pitchFamily="18" charset="-120"/>
              </a:rPr>
              <a:t>at</a:t>
            </a:r>
            <a:r>
              <a:rPr lang="en-US" altLang="zh-TW" sz="1400">
                <a:solidFill>
                  <a:schemeClr val="bg1"/>
                </a:solidFill>
                <a:latin typeface="Times" pitchFamily="18" charset="0"/>
                <a:ea typeface="新細明體" pitchFamily="18" charset="-120"/>
              </a:rPr>
              <a:t> CALIT2</a:t>
            </a:r>
          </a:p>
          <a:p>
            <a:pPr algn="ctr">
              <a:spcBef>
                <a:spcPct val="50000"/>
              </a:spcBef>
            </a:pPr>
            <a:endParaRPr lang="en-US" altLang="zh-TW" sz="1400">
              <a:solidFill>
                <a:schemeClr val="bg1"/>
              </a:solidFill>
              <a:latin typeface="Times" pitchFamily="18" charset="0"/>
              <a:ea typeface="新細明體" pitchFamily="18" charset="-120"/>
            </a:endParaRPr>
          </a:p>
          <a:p>
            <a:pPr>
              <a:spcBef>
                <a:spcPct val="50000"/>
              </a:spcBef>
            </a:pPr>
            <a:r>
              <a:rPr lang="en-US" altLang="zh-TW" sz="1400">
                <a:solidFill>
                  <a:schemeClr val="bg1"/>
                </a:solidFill>
                <a:latin typeface="Times" pitchFamily="18" charset="0"/>
                <a:ea typeface="新細明體" pitchFamily="18" charset="-120"/>
              </a:rPr>
              <a:t>                     University of California, San Diego</a:t>
            </a:r>
          </a:p>
        </p:txBody>
      </p:sp>
      <p:sp>
        <p:nvSpPr>
          <p:cNvPr id="260104" name="Text Box 8"/>
          <p:cNvSpPr txBox="1">
            <a:spLocks noChangeArrowheads="1"/>
          </p:cNvSpPr>
          <p:nvPr/>
        </p:nvSpPr>
        <p:spPr bwMode="auto">
          <a:xfrm>
            <a:off x="1752600" y="4860925"/>
            <a:ext cx="2286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100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</a:rPr>
              <a:t>December 1, 2008</a:t>
            </a:r>
          </a:p>
        </p:txBody>
      </p:sp>
      <p:sp>
        <p:nvSpPr>
          <p:cNvPr id="260105" name="Rectangle 9"/>
          <p:cNvSpPr>
            <a:spLocks noChangeArrowheads="1"/>
          </p:cNvSpPr>
          <p:nvPr/>
        </p:nvSpPr>
        <p:spPr bwMode="auto">
          <a:xfrm>
            <a:off x="-76200" y="638175"/>
            <a:ext cx="45720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altLang="zh-TW">
              <a:ea typeface="新細明體" pitchFamily="18" charset="-120"/>
            </a:endParaRPr>
          </a:p>
          <a:p>
            <a:pPr algn="ctr"/>
            <a:r>
              <a:rPr lang="en-US" altLang="zh-TW">
                <a:solidFill>
                  <a:schemeClr val="bg1"/>
                </a:solidFill>
                <a:latin typeface="Times" pitchFamily="18" charset="0"/>
                <a:ea typeface="新細明體" pitchFamily="18" charset="-120"/>
              </a:rPr>
              <a:t>Digital Clinical Chart of a Work of Art </a:t>
            </a:r>
          </a:p>
          <a:p>
            <a:pPr algn="ctr"/>
            <a:r>
              <a:rPr lang="en-US" altLang="zh-TW">
                <a:solidFill>
                  <a:schemeClr val="bg1"/>
                </a:solidFill>
                <a:latin typeface="Times" pitchFamily="18" charset="0"/>
                <a:ea typeface="新細明體" pitchFamily="18" charset="-120"/>
              </a:rPr>
              <a:t>for </a:t>
            </a:r>
          </a:p>
          <a:p>
            <a:pPr algn="ctr"/>
            <a:r>
              <a:rPr lang="en-US" altLang="zh-TW">
                <a:solidFill>
                  <a:schemeClr val="bg1"/>
                </a:solidFill>
                <a:latin typeface="Times" pitchFamily="18" charset="0"/>
                <a:ea typeface="新細明體" pitchFamily="18" charset="-120"/>
              </a:rPr>
              <a:t>a Museum of the Future</a:t>
            </a:r>
          </a:p>
        </p:txBody>
      </p:sp>
      <p:pic>
        <p:nvPicPr>
          <p:cNvPr id="260107" name="Picture 11"/>
          <p:cNvPicPr>
            <a:picLocks noChangeAspect="1" noChangeArrowheads="1"/>
          </p:cNvPicPr>
          <p:nvPr/>
        </p:nvPicPr>
        <p:blipFill>
          <a:blip r:embed="rId5"/>
          <a:srcRect r="1724" b="14784"/>
          <a:stretch>
            <a:fillRect/>
          </a:stretch>
        </p:blipFill>
        <p:spPr bwMode="auto">
          <a:xfrm>
            <a:off x="228600" y="5546725"/>
            <a:ext cx="38862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0108" name="Picture 12" descr="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5715000"/>
            <a:ext cx="609600" cy="512763"/>
          </a:xfrm>
          <a:prstGeom prst="rect">
            <a:avLst/>
          </a:prstGeom>
          <a:noFill/>
        </p:spPr>
      </p:pic>
      <p:pic>
        <p:nvPicPr>
          <p:cNvPr id="260109" name="Picture 13" descr="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28600" y="6348413"/>
            <a:ext cx="1447800" cy="228600"/>
          </a:xfrm>
          <a:prstGeom prst="rect">
            <a:avLst/>
          </a:prstGeom>
          <a:noFill/>
        </p:spPr>
      </p:pic>
      <p:sp>
        <p:nvSpPr>
          <p:cNvPr id="260110" name="Line 14"/>
          <p:cNvSpPr>
            <a:spLocks noChangeShapeType="1"/>
          </p:cNvSpPr>
          <p:nvPr/>
        </p:nvSpPr>
        <p:spPr bwMode="auto">
          <a:xfrm>
            <a:off x="304800" y="5257800"/>
            <a:ext cx="37338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TW" altLang="en-US"/>
          </a:p>
        </p:txBody>
      </p:sp>
      <p:pic>
        <p:nvPicPr>
          <p:cNvPr id="260111" name="Picture 15" descr="Immagine1"/>
          <p:cNvPicPr>
            <a:picLocks noChangeAspect="1" noChangeArrowheads="1"/>
          </p:cNvPicPr>
          <p:nvPr/>
        </p:nvPicPr>
        <p:blipFill>
          <a:blip r:embed="rId8"/>
          <a:srcRect l="57851" t="90855"/>
          <a:stretch>
            <a:fillRect/>
          </a:stretch>
        </p:blipFill>
        <p:spPr bwMode="auto">
          <a:xfrm>
            <a:off x="228600" y="0"/>
            <a:ext cx="3886200" cy="6365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4" name="Picture 4" descr="Immagine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52400"/>
            <a:ext cx="9220200" cy="696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609600" y="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it-IT" sz="2400">
                <a:solidFill>
                  <a:schemeClr val="bg1"/>
                </a:solidFill>
                <a:latin typeface="Times New Roman" pitchFamily="18" charset="0"/>
              </a:rPr>
              <a:t>Multispectral Diagnostics Imaging </a:t>
            </a:r>
          </a:p>
        </p:txBody>
      </p:sp>
      <p:pic>
        <p:nvPicPr>
          <p:cNvPr id="271366" name="Picture 6" descr="multispettralità_inglese"/>
          <p:cNvPicPr>
            <a:picLocks noChangeAspect="1" noChangeArrowheads="1"/>
          </p:cNvPicPr>
          <p:nvPr/>
        </p:nvPicPr>
        <p:blipFill>
          <a:blip r:embed="rId4"/>
          <a:srcRect t="1453"/>
          <a:stretch>
            <a:fillRect/>
          </a:stretch>
        </p:blipFill>
        <p:spPr bwMode="auto">
          <a:xfrm>
            <a:off x="990600" y="609600"/>
            <a:ext cx="7200900" cy="5168900"/>
          </a:xfrm>
          <a:prstGeom prst="rect">
            <a:avLst/>
          </a:prstGeom>
          <a:noFill/>
        </p:spPr>
      </p:pic>
      <p:sp>
        <p:nvSpPr>
          <p:cNvPr id="271367" name="Rectangle 7"/>
          <p:cNvSpPr>
            <a:spLocks noChangeArrowheads="1"/>
          </p:cNvSpPr>
          <p:nvPr/>
        </p:nvSpPr>
        <p:spPr bwMode="auto">
          <a:xfrm>
            <a:off x="228600" y="0"/>
            <a:ext cx="2057400" cy="762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590224" y="6000768"/>
            <a:ext cx="2553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Source: Maurizio </a:t>
            </a:r>
            <a:r>
              <a:rPr lang="en-US" altLang="zh-TW" dirty="0" err="1" smtClean="0">
                <a:solidFill>
                  <a:schemeClr val="bg1"/>
                </a:solidFill>
              </a:rPr>
              <a:t>Seracini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7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8GardenGroup2s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500042"/>
            <a:ext cx="5572165" cy="417912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57224" y="4929198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smtClean="0"/>
              <a:t>GLEON 8 Meeting </a:t>
            </a:r>
          </a:p>
          <a:p>
            <a:r>
              <a:rPr lang="en-US" sz="2000" b="1" dirty="0" smtClean="0"/>
              <a:t>Monday 2 - Friday 6 February 2009*</a:t>
            </a:r>
            <a:br>
              <a:rPr lang="en-US" sz="2000" b="1" dirty="0" smtClean="0"/>
            </a:br>
            <a:r>
              <a:rPr lang="en-US" sz="2000" b="1" dirty="0" smtClean="0"/>
              <a:t>The University of Waikato, Hamilton, New Zealand </a:t>
            </a:r>
            <a:endParaRPr lang="en-US" sz="2000" b="1" dirty="0"/>
          </a:p>
        </p:txBody>
      </p:sp>
      <p:pic>
        <p:nvPicPr>
          <p:cNvPr id="3" name="圖片 2" descr="RotoruaInstall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70" y="4572008"/>
            <a:ext cx="2786082" cy="209063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29322" y="6215082"/>
            <a:ext cx="22088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Lake </a:t>
            </a:r>
            <a:r>
              <a:rPr lang="en-US" sz="1400" i="1" dirty="0" err="1" smtClean="0">
                <a:solidFill>
                  <a:schemeClr val="bg1"/>
                </a:solidFill>
              </a:rPr>
              <a:t>Rotorua</a:t>
            </a:r>
            <a:r>
              <a:rPr lang="en-US" sz="1400" i="1" dirty="0" smtClean="0">
                <a:solidFill>
                  <a:schemeClr val="bg1"/>
                </a:solidFill>
              </a:rPr>
              <a:t>, New Zealand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endParaRPr lang="zh-TW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9" descr="D:\myfile\world-map.gi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3" name="Oval 11"/>
          <p:cNvSpPr>
            <a:spLocks noChangeArrowheads="1"/>
          </p:cNvSpPr>
          <p:nvPr/>
        </p:nvSpPr>
        <p:spPr bwMode="auto">
          <a:xfrm>
            <a:off x="8116888" y="1817688"/>
            <a:ext cx="55562" cy="49212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Calibri" pitchFamily="34" charset="0"/>
            </a:endParaRPr>
          </a:p>
        </p:txBody>
      </p:sp>
      <p:sp>
        <p:nvSpPr>
          <p:cNvPr id="81924" name="Oval 12"/>
          <p:cNvSpPr>
            <a:spLocks noChangeArrowheads="1"/>
          </p:cNvSpPr>
          <p:nvPr/>
        </p:nvSpPr>
        <p:spPr bwMode="auto">
          <a:xfrm>
            <a:off x="1214438" y="3143250"/>
            <a:ext cx="55562" cy="49213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Calibri" pitchFamily="34" charset="0"/>
            </a:endParaRPr>
          </a:p>
        </p:txBody>
      </p:sp>
      <p:sp>
        <p:nvSpPr>
          <p:cNvPr id="81925" name="Oval 13"/>
          <p:cNvSpPr>
            <a:spLocks noChangeArrowheads="1"/>
          </p:cNvSpPr>
          <p:nvPr/>
        </p:nvSpPr>
        <p:spPr bwMode="auto">
          <a:xfrm>
            <a:off x="7286625" y="2428875"/>
            <a:ext cx="55563" cy="49213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Calibri" pitchFamily="34" charset="0"/>
            </a:endParaRPr>
          </a:p>
        </p:txBody>
      </p:sp>
      <p:sp>
        <p:nvSpPr>
          <p:cNvPr id="81926" name="Oval 14"/>
          <p:cNvSpPr>
            <a:spLocks noChangeArrowheads="1"/>
          </p:cNvSpPr>
          <p:nvPr/>
        </p:nvSpPr>
        <p:spPr bwMode="auto">
          <a:xfrm>
            <a:off x="1306513" y="2724150"/>
            <a:ext cx="55562" cy="508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Calibri" pitchFamily="34" charset="0"/>
            </a:endParaRPr>
          </a:p>
        </p:txBody>
      </p:sp>
      <p:sp>
        <p:nvSpPr>
          <p:cNvPr id="81927" name="Oval 15"/>
          <p:cNvSpPr>
            <a:spLocks noChangeArrowheads="1"/>
          </p:cNvSpPr>
          <p:nvPr/>
        </p:nvSpPr>
        <p:spPr bwMode="auto">
          <a:xfrm>
            <a:off x="6500813" y="2214563"/>
            <a:ext cx="55562" cy="49212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Calibri" pitchFamily="34" charset="0"/>
            </a:endParaRPr>
          </a:p>
        </p:txBody>
      </p:sp>
      <p:sp>
        <p:nvSpPr>
          <p:cNvPr id="81928" name="Text Box 26"/>
          <p:cNvSpPr txBox="1">
            <a:spLocks noChangeArrowheads="1"/>
          </p:cNvSpPr>
          <p:nvPr/>
        </p:nvSpPr>
        <p:spPr bwMode="auto">
          <a:xfrm>
            <a:off x="1285875" y="2428875"/>
            <a:ext cx="30003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TW" b="1">
                <a:solidFill>
                  <a:schemeClr val="bg1"/>
                </a:solidFill>
                <a:latin typeface="Calibri" pitchFamily="34" charset="0"/>
              </a:rPr>
              <a:t>NCHC, Hsinchu  (4M, 1M)</a:t>
            </a:r>
          </a:p>
        </p:txBody>
      </p:sp>
      <p:sp>
        <p:nvSpPr>
          <p:cNvPr id="81929" name="Freeform 28"/>
          <p:cNvSpPr>
            <a:spLocks/>
          </p:cNvSpPr>
          <p:nvPr/>
        </p:nvSpPr>
        <p:spPr bwMode="auto">
          <a:xfrm flipH="1" flipV="1">
            <a:off x="1285875" y="2786063"/>
            <a:ext cx="142875" cy="357187"/>
          </a:xfrm>
          <a:custGeom>
            <a:avLst/>
            <a:gdLst>
              <a:gd name="T0" fmla="*/ 2147483647 w 479"/>
              <a:gd name="T1" fmla="*/ 0 h 372"/>
              <a:gd name="T2" fmla="*/ 2147483647 w 479"/>
              <a:gd name="T3" fmla="*/ 2147483647 h 372"/>
              <a:gd name="T4" fmla="*/ 2147483647 w 479"/>
              <a:gd name="T5" fmla="*/ 2147483647 h 372"/>
              <a:gd name="T6" fmla="*/ 0 60000 65536"/>
              <a:gd name="T7" fmla="*/ 0 60000 65536"/>
              <a:gd name="T8" fmla="*/ 0 60000 65536"/>
              <a:gd name="T9" fmla="*/ 0 w 479"/>
              <a:gd name="T10" fmla="*/ 0 h 372"/>
              <a:gd name="T11" fmla="*/ 479 w 479"/>
              <a:gd name="T12" fmla="*/ 372 h 3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9" h="372">
                <a:moveTo>
                  <a:pt x="479" y="0"/>
                </a:moveTo>
                <a:cubicBezTo>
                  <a:pt x="412" y="13"/>
                  <a:pt x="148" y="19"/>
                  <a:pt x="74" y="81"/>
                </a:cubicBezTo>
                <a:cubicBezTo>
                  <a:pt x="0" y="143"/>
                  <a:pt x="46" y="311"/>
                  <a:pt x="38" y="372"/>
                </a:cubicBezTo>
              </a:path>
            </a:pathLst>
          </a:cu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Calibri" pitchFamily="34" charset="0"/>
            </a:endParaRPr>
          </a:p>
        </p:txBody>
      </p:sp>
      <p:sp>
        <p:nvSpPr>
          <p:cNvPr id="81930" name="Freeform 30"/>
          <p:cNvSpPr>
            <a:spLocks/>
          </p:cNvSpPr>
          <p:nvPr/>
        </p:nvSpPr>
        <p:spPr bwMode="auto">
          <a:xfrm>
            <a:off x="1357313" y="2286000"/>
            <a:ext cx="5072062" cy="571500"/>
          </a:xfrm>
          <a:custGeom>
            <a:avLst/>
            <a:gdLst>
              <a:gd name="T0" fmla="*/ 2147483647 w 4128"/>
              <a:gd name="T1" fmla="*/ 0 h 728"/>
              <a:gd name="T2" fmla="*/ 2147483647 w 4128"/>
              <a:gd name="T3" fmla="*/ 2147483647 h 728"/>
              <a:gd name="T4" fmla="*/ 0 w 4128"/>
              <a:gd name="T5" fmla="*/ 2147483647 h 728"/>
              <a:gd name="T6" fmla="*/ 0 60000 65536"/>
              <a:gd name="T7" fmla="*/ 0 60000 65536"/>
              <a:gd name="T8" fmla="*/ 0 60000 65536"/>
              <a:gd name="T9" fmla="*/ 0 w 4128"/>
              <a:gd name="T10" fmla="*/ 0 h 728"/>
              <a:gd name="T11" fmla="*/ 4128 w 4128"/>
              <a:gd name="T12" fmla="*/ 728 h 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28" h="728">
                <a:moveTo>
                  <a:pt x="4128" y="0"/>
                </a:moveTo>
                <a:cubicBezTo>
                  <a:pt x="3392" y="260"/>
                  <a:pt x="2656" y="520"/>
                  <a:pt x="1968" y="624"/>
                </a:cubicBezTo>
                <a:cubicBezTo>
                  <a:pt x="1280" y="728"/>
                  <a:pt x="328" y="624"/>
                  <a:pt x="0" y="624"/>
                </a:cubicBezTo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Calibri" pitchFamily="34" charset="0"/>
            </a:endParaRPr>
          </a:p>
        </p:txBody>
      </p:sp>
      <p:sp>
        <p:nvSpPr>
          <p:cNvPr id="81931" name="標題 1"/>
          <p:cNvSpPr>
            <a:spLocks noGrp="1"/>
          </p:cNvSpPr>
          <p:nvPr>
            <p:ph type="ctrTitle"/>
          </p:nvPr>
        </p:nvSpPr>
        <p:spPr>
          <a:xfrm>
            <a:off x="642938" y="-142875"/>
            <a:ext cx="7772400" cy="1470025"/>
          </a:xfrm>
        </p:spPr>
        <p:txBody>
          <a:bodyPr/>
          <a:lstStyle/>
          <a:p>
            <a:r>
              <a:rPr lang="en-US" altLang="zh-TW" sz="4000" smtClean="0">
                <a:solidFill>
                  <a:srgbClr val="215968"/>
                </a:solidFill>
              </a:rPr>
              <a:t>HDV@ Kenting</a:t>
            </a:r>
            <a:br>
              <a:rPr lang="en-US" altLang="zh-TW" sz="4000" smtClean="0">
                <a:solidFill>
                  <a:srgbClr val="215968"/>
                </a:solidFill>
              </a:rPr>
            </a:br>
            <a:r>
              <a:rPr lang="en-US" altLang="zh-TW" sz="2000" smtClean="0">
                <a:solidFill>
                  <a:srgbClr val="215968"/>
                </a:solidFill>
              </a:rPr>
              <a:t>NCHC, NMMBA, UCSD, TORI</a:t>
            </a:r>
            <a:endParaRPr lang="zh-TW" altLang="en-US" sz="2000" smtClean="0">
              <a:solidFill>
                <a:srgbClr val="215968"/>
              </a:solidFill>
            </a:endParaRPr>
          </a:p>
        </p:txBody>
      </p:sp>
      <p:pic>
        <p:nvPicPr>
          <p:cNvPr id="81932" name="圖片 3" descr="R0010249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313" y="3429000"/>
            <a:ext cx="2071687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3" name="圖片 4" descr="R0010327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75" y="5000625"/>
            <a:ext cx="2024063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4" name="圖片 5" descr="R0010318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0313" y="3571875"/>
            <a:ext cx="2071687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35" name="Text Box 26"/>
          <p:cNvSpPr txBox="1">
            <a:spLocks noChangeArrowheads="1"/>
          </p:cNvSpPr>
          <p:nvPr/>
        </p:nvSpPr>
        <p:spPr bwMode="auto">
          <a:xfrm>
            <a:off x="1214438" y="3143250"/>
            <a:ext cx="2714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TW" b="1">
                <a:solidFill>
                  <a:schemeClr val="bg1"/>
                </a:solidFill>
                <a:latin typeface="Calibri" pitchFamily="34" charset="0"/>
              </a:rPr>
              <a:t>NMMBA, Kenting (10M)</a:t>
            </a:r>
          </a:p>
        </p:txBody>
      </p:sp>
      <p:pic>
        <p:nvPicPr>
          <p:cNvPr id="81936" name="圖片 35" descr="KT-tank.bm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43500" y="3357563"/>
            <a:ext cx="3500438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37" name="Picture 2" descr="Storage Tek L700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" y="1928813"/>
            <a:ext cx="7000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38" name="Freeform 30"/>
          <p:cNvSpPr>
            <a:spLocks/>
          </p:cNvSpPr>
          <p:nvPr/>
        </p:nvSpPr>
        <p:spPr bwMode="auto">
          <a:xfrm>
            <a:off x="1428750" y="2428875"/>
            <a:ext cx="357188" cy="285750"/>
          </a:xfrm>
          <a:custGeom>
            <a:avLst/>
            <a:gdLst>
              <a:gd name="T0" fmla="*/ 2147483647 w 4128"/>
              <a:gd name="T1" fmla="*/ 0 h 728"/>
              <a:gd name="T2" fmla="*/ 2147483647 w 4128"/>
              <a:gd name="T3" fmla="*/ 2147483647 h 728"/>
              <a:gd name="T4" fmla="*/ 0 w 4128"/>
              <a:gd name="T5" fmla="*/ 2147483647 h 728"/>
              <a:gd name="T6" fmla="*/ 0 60000 65536"/>
              <a:gd name="T7" fmla="*/ 0 60000 65536"/>
              <a:gd name="T8" fmla="*/ 0 60000 65536"/>
              <a:gd name="T9" fmla="*/ 0 w 4128"/>
              <a:gd name="T10" fmla="*/ 0 h 728"/>
              <a:gd name="T11" fmla="*/ 4128 w 4128"/>
              <a:gd name="T12" fmla="*/ 728 h 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28" h="728">
                <a:moveTo>
                  <a:pt x="4128" y="0"/>
                </a:moveTo>
                <a:cubicBezTo>
                  <a:pt x="3392" y="260"/>
                  <a:pt x="2656" y="520"/>
                  <a:pt x="1968" y="624"/>
                </a:cubicBezTo>
                <a:cubicBezTo>
                  <a:pt x="1280" y="728"/>
                  <a:pt x="328" y="624"/>
                  <a:pt x="0" y="624"/>
                </a:cubicBezTo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/>
          </a:ln>
        </p:spPr>
        <p:txBody>
          <a:bodyPr/>
          <a:lstStyle/>
          <a:p>
            <a:endParaRPr lang="zh-TW" altLang="en-US">
              <a:latin typeface="Calibri" pitchFamily="34" charset="0"/>
            </a:endParaRPr>
          </a:p>
        </p:txBody>
      </p:sp>
      <p:sp>
        <p:nvSpPr>
          <p:cNvPr id="81939" name="TextBox 18"/>
          <p:cNvSpPr txBox="1">
            <a:spLocks noChangeArrowheads="1"/>
          </p:cNvSpPr>
          <p:nvPr/>
        </p:nvSpPr>
        <p:spPr bwMode="auto">
          <a:xfrm>
            <a:off x="4876800" y="5791200"/>
            <a:ext cx="31940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altLang="zh-TW" sz="1600" b="1" dirty="0">
              <a:solidFill>
                <a:schemeClr val="bg1"/>
              </a:solidFill>
            </a:endParaRPr>
          </a:p>
          <a:p>
            <a:r>
              <a:rPr lang="en-US" altLang="zh-TW" sz="1600" b="1" dirty="0">
                <a:solidFill>
                  <a:schemeClr val="bg1"/>
                </a:solidFill>
              </a:rPr>
              <a:t>PRAGMA 14 March 2008 Taiwan</a:t>
            </a:r>
          </a:p>
          <a:p>
            <a:r>
              <a:rPr lang="en-US" altLang="zh-TW" sz="1600" b="1" dirty="0">
                <a:solidFill>
                  <a:schemeClr val="bg1"/>
                </a:solidFill>
              </a:rPr>
              <a:t>CREON Integration Meeting Started</a:t>
            </a:r>
          </a:p>
        </p:txBody>
      </p:sp>
      <p:sp>
        <p:nvSpPr>
          <p:cNvPr id="81940" name="TextBox 3"/>
          <p:cNvSpPr txBox="1">
            <a:spLocks noChangeArrowheads="1"/>
          </p:cNvSpPr>
          <p:nvPr/>
        </p:nvSpPr>
        <p:spPr bwMode="auto">
          <a:xfrm>
            <a:off x="5715000" y="5334000"/>
            <a:ext cx="286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>
                <a:solidFill>
                  <a:schemeClr val="bg1"/>
                </a:solidFill>
              </a:rPr>
              <a:t>http://140.110.31.130/SC</a:t>
            </a:r>
            <a:r>
              <a:rPr lang="en-US" altLang="zh-TW">
                <a:solidFill>
                  <a:schemeClr val="bg1"/>
                </a:solidFill>
              </a:rPr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28596" y="3143248"/>
            <a:ext cx="6750408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ts val="3400"/>
              </a:lnSpc>
            </a:pP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Coral Reef Observation Station at </a:t>
            </a:r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Ochied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Island</a:t>
            </a:r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214942" y="1142984"/>
            <a:ext cx="3969340" cy="3398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橢圓 6"/>
          <p:cNvSpPr/>
          <p:nvPr/>
        </p:nvSpPr>
        <p:spPr>
          <a:xfrm>
            <a:off x="6000760" y="2928934"/>
            <a:ext cx="214314" cy="21431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6286512" y="4714884"/>
            <a:ext cx="642942" cy="21431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143372" y="2357430"/>
            <a:ext cx="7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Site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rot="10800000">
            <a:off x="4857752" y="2643182"/>
            <a:ext cx="928694" cy="28575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000496" y="2714620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sz="2000" b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Yei</a:t>
            </a:r>
            <a:r>
              <a:rPr lang="en-US" altLang="zh-TW" sz="20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-Yu)</a:t>
            </a:r>
            <a:endParaRPr lang="zh-TW" altLang="en-US" sz="20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TW" altLang="zh-TW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TW" altLang="zh-TW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04" name="Picture 2" descr="C:\Arzberger\PRAGMA\Malaysia\PRAGMA 15\Center of Excellen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3" y="17463"/>
            <a:ext cx="9120187" cy="682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7215206" y="6429396"/>
            <a:ext cx="1948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Source: Whey-</a:t>
            </a:r>
            <a:r>
              <a:rPr lang="en-US" altLang="zh-TW" sz="1400" b="1" dirty="0" err="1" smtClean="0"/>
              <a:t>Fone</a:t>
            </a:r>
            <a:r>
              <a:rPr lang="en-US" altLang="zh-TW" sz="1400" b="1" dirty="0" smtClean="0"/>
              <a:t> Tsai</a:t>
            </a:r>
            <a:endParaRPr lang="zh-TW" altLang="en-US" sz="1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88913"/>
            <a:ext cx="7772400" cy="1143000"/>
          </a:xfrm>
        </p:spPr>
        <p:txBody>
          <a:bodyPr/>
          <a:lstStyle/>
          <a:p>
            <a:r>
              <a:rPr lang="en-US" altLang="ja-JP" sz="4000" b="1"/>
              <a:t>Telescience working group on PRAGMA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492375"/>
            <a:ext cx="7772400" cy="424815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b="1" dirty="0"/>
              <a:t>1. Environment: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dirty="0">
                <a:solidFill>
                  <a:srgbClr val="FF3300"/>
                </a:solidFill>
              </a:rPr>
              <a:t>	</a:t>
            </a:r>
            <a:r>
              <a:rPr lang="en-US" altLang="zh-TW" sz="1400" dirty="0"/>
              <a:t>a. Common Test Platform: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dirty="0"/>
              <a:t>	</a:t>
            </a:r>
            <a:r>
              <a:rPr lang="en-US" altLang="zh-TW" sz="1400" dirty="0" err="1"/>
              <a:t>b</a:t>
            </a:r>
            <a:r>
              <a:rPr lang="en-US" altLang="zh-TW" sz="1400" dirty="0"/>
              <a:t>. Common Architecture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dirty="0"/>
              <a:t>		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 Middleware</a:t>
            </a:r>
            <a:endParaRPr lang="en-US" altLang="ja-JP" sz="14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ja-JP" sz="1400" dirty="0"/>
              <a:t>                   Portals, </a:t>
            </a:r>
            <a:r>
              <a:rPr lang="en-US" altLang="ja-JP" sz="1400" dirty="0">
                <a:solidFill>
                  <a:srgbClr val="FF0066"/>
                </a:solidFill>
              </a:rPr>
              <a:t>Data Turbine</a:t>
            </a:r>
            <a:endParaRPr lang="en-US" altLang="zh-TW" sz="1400" dirty="0">
              <a:solidFill>
                <a:srgbClr val="FF0066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dirty="0"/>
              <a:t>		ii. </a:t>
            </a:r>
            <a:r>
              <a:rPr lang="en-US" altLang="zh-TW" sz="1400" dirty="0" err="1"/>
              <a:t>Viz</a:t>
            </a:r>
            <a:r>
              <a:rPr lang="en-US" altLang="zh-TW" sz="1400" dirty="0"/>
              <a:t> Wall (TDW) </a:t>
            </a:r>
            <a:r>
              <a:rPr lang="en-US" altLang="ja-JP" sz="1400" dirty="0"/>
              <a:t>, </a:t>
            </a:r>
            <a:r>
              <a:rPr lang="en-US" altLang="ja-JP" sz="1400" dirty="0" err="1">
                <a:solidFill>
                  <a:srgbClr val="FF0066"/>
                </a:solidFill>
              </a:rPr>
              <a:t>starCAVE</a:t>
            </a:r>
            <a:r>
              <a:rPr lang="en-US" altLang="ja-JP" sz="1400" dirty="0">
                <a:solidFill>
                  <a:srgbClr val="FF0066"/>
                </a:solidFill>
              </a:rPr>
              <a:t>, HOPE, …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ja-JP" sz="1400" dirty="0"/>
              <a:t>                      </a:t>
            </a:r>
            <a:r>
              <a:rPr lang="en-US" altLang="ja-JP" sz="1400" dirty="0" err="1"/>
              <a:t>covise</a:t>
            </a:r>
            <a:r>
              <a:rPr lang="en-US" altLang="ja-JP" sz="1400" dirty="0"/>
              <a:t>, sage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ja-JP" sz="1400" dirty="0"/>
              <a:t>		iii. Real time video streaming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ja-JP" sz="1400" dirty="0"/>
              <a:t>	     </a:t>
            </a:r>
            <a:r>
              <a:rPr lang="en-US" altLang="ja-JP" sz="1400" dirty="0" smtClean="0"/>
              <a:t> </a:t>
            </a:r>
            <a:r>
              <a:rPr lang="en-US" altLang="ja-JP" sz="1400" dirty="0" smtClean="0">
                <a:solidFill>
                  <a:srgbClr val="FF0066"/>
                </a:solidFill>
              </a:rPr>
              <a:t>iv </a:t>
            </a:r>
            <a:r>
              <a:rPr lang="en-US" altLang="ja-JP" sz="1400" dirty="0">
                <a:solidFill>
                  <a:srgbClr val="FF0066"/>
                </a:solidFill>
              </a:rPr>
              <a:t>sensors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b="1" dirty="0"/>
              <a:t>2. Applications: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dirty="0"/>
              <a:t>	a. General Targets: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dirty="0"/>
              <a:t>		</a:t>
            </a:r>
            <a:r>
              <a:rPr lang="en-US" altLang="zh-TW" sz="1400" dirty="0" err="1"/>
              <a:t>i</a:t>
            </a:r>
            <a:r>
              <a:rPr lang="en-US" altLang="zh-TW" sz="1400" dirty="0"/>
              <a:t>. On demand real-time streaming.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dirty="0"/>
              <a:t>		ii. Distributed measurement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dirty="0"/>
              <a:t>		iii. Scalable, adaptive, reusable…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dirty="0"/>
              <a:t>	</a:t>
            </a:r>
            <a:r>
              <a:rPr lang="en-US" altLang="zh-TW" sz="1400" dirty="0" err="1"/>
              <a:t>b</a:t>
            </a:r>
            <a:r>
              <a:rPr lang="en-US" altLang="zh-TW" sz="1400" dirty="0"/>
              <a:t>. Applications: Bio-medical, Earthquake, Flood Control,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TW" sz="1400" dirty="0"/>
              <a:t>                   Meteorological, Agricultural, Ecological, Oceanographic</a:t>
            </a:r>
            <a:r>
              <a:rPr lang="en-US" altLang="ja-JP" sz="1400" dirty="0"/>
              <a:t>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ja-JP" altLang="en-US" sz="1400" dirty="0"/>
              <a:t>　　　　　　　　</a:t>
            </a:r>
            <a:r>
              <a:rPr lang="en-US" altLang="ja-JP" sz="1400" dirty="0" err="1"/>
              <a:t>GeoScience</a:t>
            </a:r>
            <a:r>
              <a:rPr lang="en-US" altLang="ja-JP" sz="1400" dirty="0"/>
              <a:t>, </a:t>
            </a:r>
            <a:r>
              <a:rPr lang="en-US" altLang="ja-JP" sz="1400" dirty="0">
                <a:solidFill>
                  <a:srgbClr val="FF0066"/>
                </a:solidFill>
              </a:rPr>
              <a:t>environmental monitoring for Urban Area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ja-JP" sz="1400" dirty="0"/>
              <a:t>      </a:t>
            </a:r>
            <a:r>
              <a:rPr lang="en-US" altLang="ja-JP" sz="1400" dirty="0" err="1"/>
              <a:t>c</a:t>
            </a:r>
            <a:r>
              <a:rPr lang="en-US" altLang="ja-JP" sz="1400" dirty="0"/>
              <a:t>. Educational Component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ja-JP" sz="1400" dirty="0"/>
              <a:t>	      PRIME and PRIUS</a:t>
            </a:r>
            <a:endParaRPr lang="en-US" altLang="zh-TW" sz="1400" dirty="0"/>
          </a:p>
          <a:p>
            <a:pPr>
              <a:lnSpc>
                <a:spcPct val="80000"/>
              </a:lnSpc>
            </a:pPr>
            <a:endParaRPr lang="ja-JP" altLang="en-US" sz="1400" dirty="0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5219700" y="1268413"/>
            <a:ext cx="3600450" cy="360362"/>
          </a:xfrm>
          <a:prstGeom prst="rect">
            <a:avLst/>
          </a:prstGeom>
          <a:solidFill>
            <a:srgbClr val="EFDDA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altLang="ja-JP"/>
              <a:t>Co-lead by me and Fang-Pang Lin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684213" y="1773238"/>
            <a:ext cx="82089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endParaRPr kumimoji="0" lang="ja-JP" altLang="en-US" sz="2400"/>
          </a:p>
        </p:txBody>
      </p:sp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971550" y="1700213"/>
            <a:ext cx="6553200" cy="720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kumimoji="0" lang="en-US" altLang="ja-JP" sz="2000" dirty="0"/>
              <a:t>data acquisition, sharing, analysis and </a:t>
            </a:r>
            <a:r>
              <a:rPr kumimoji="0" lang="en-US" altLang="ja-JP" sz="2000" dirty="0">
                <a:solidFill>
                  <a:srgbClr val="FF0066"/>
                </a:solidFill>
              </a:rPr>
              <a:t>visualizing</a:t>
            </a:r>
            <a:r>
              <a:rPr kumimoji="0" lang="en-US" altLang="ja-JP" sz="2000" dirty="0"/>
              <a:t> by</a:t>
            </a:r>
            <a:r>
              <a:rPr kumimoji="0" lang="en-US" altLang="ja-JP" sz="2000" dirty="0" smtClean="0"/>
              <a:t> (remote) </a:t>
            </a:r>
            <a:r>
              <a:rPr kumimoji="0" lang="en-US" altLang="ja-JP" sz="2000" dirty="0"/>
              <a:t>observation using sensors and devices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</p:spPr>
        <p:txBody>
          <a:bodyPr/>
          <a:lstStyle/>
          <a:p>
            <a:r>
              <a:rPr lang="en-US" altLang="ja-JP" sz="4000" dirty="0" err="1" smtClean="0"/>
              <a:t>TDWs</a:t>
            </a:r>
            <a:r>
              <a:rPr lang="en-US" altLang="ja-JP" sz="4000" dirty="0" smtClean="0"/>
              <a:t> on Knowledge </a:t>
            </a:r>
            <a:r>
              <a:rPr lang="en-US" altLang="ja-JP" sz="4000" dirty="0" err="1" smtClean="0"/>
              <a:t>Captial</a:t>
            </a:r>
            <a:r>
              <a:rPr lang="en-US" altLang="ja-JP" sz="4000" dirty="0" smtClean="0"/>
              <a:t> </a:t>
            </a:r>
            <a:r>
              <a:rPr lang="en-US" altLang="ja-JP" sz="4000" dirty="0" err="1" smtClean="0"/>
              <a:t>Exibition</a:t>
            </a:r>
            <a:endParaRPr lang="ja-JP" altLang="en-US" sz="40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239000" y="64886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Mar 12,13 2009</a:t>
            </a:r>
            <a:endParaRPr kumimoji="1" lang="ja-JP" altLang="en-US" dirty="0"/>
          </a:p>
        </p:txBody>
      </p:sp>
      <p:pic>
        <p:nvPicPr>
          <p:cNvPr id="6" name="図 5" descr="P3110028.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4790"/>
            <a:ext cx="5029200" cy="377321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67200"/>
            <a:ext cx="4572000" cy="3022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図 8" descr="P312006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609600"/>
            <a:ext cx="5105400" cy="3829050"/>
          </a:xfrm>
          <a:prstGeom prst="rect">
            <a:avLst/>
          </a:prstGeom>
        </p:spPr>
      </p:pic>
      <p:sp>
        <p:nvSpPr>
          <p:cNvPr id="10" name="コンテンツ プレースホル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4" name="コンテンツ プレースホルダ 3" descr="nc2009_35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140" r="-1140"/>
          <a:stretch>
            <a:fillRect/>
          </a:stretch>
        </p:blipFill>
        <p:spPr>
          <a:xfrm>
            <a:off x="0" y="0"/>
            <a:ext cx="5542206" cy="3048000"/>
          </a:xfrm>
        </p:spPr>
      </p:pic>
      <p:pic>
        <p:nvPicPr>
          <p:cNvPr id="5" name="図 4" descr="nc2009_3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67" y="3019425"/>
            <a:ext cx="6824133" cy="3838575"/>
          </a:xfrm>
          <a:prstGeom prst="rect">
            <a:avLst/>
          </a:prstGeom>
        </p:spPr>
      </p:pic>
      <p:pic>
        <p:nvPicPr>
          <p:cNvPr id="7" name="図 6" descr="P313025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0"/>
            <a:ext cx="4333875" cy="325040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91605"/>
            <a:ext cx="2971800" cy="1566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Telescience</a:t>
            </a:r>
            <a:r>
              <a:rPr lang="en-US" altLang="ja-JP" dirty="0" smtClean="0"/>
              <a:t> breakout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0" y="1600200"/>
            <a:ext cx="8991600" cy="5029199"/>
          </a:xfrm>
        </p:spPr>
        <p:txBody>
          <a:bodyPr>
            <a:normAutofit fontScale="62500" lnSpcReduction="20000"/>
          </a:bodyPr>
          <a:lstStyle/>
          <a:p>
            <a:r>
              <a:rPr lang="en-US" altLang="ja-JP" dirty="0" smtClean="0"/>
              <a:t>Day1 </a:t>
            </a:r>
            <a:r>
              <a:rPr lang="en-US" altLang="ja-JP" dirty="0" err="1" smtClean="0"/>
              <a:t>Telescience</a:t>
            </a:r>
            <a:r>
              <a:rPr lang="en-US" altLang="ja-JP" dirty="0" smtClean="0"/>
              <a:t>,</a:t>
            </a:r>
            <a:r>
              <a:rPr lang="en-US" altLang="ja-JP" dirty="0" smtClean="0"/>
              <a:t> and E-culture</a:t>
            </a:r>
          </a:p>
          <a:p>
            <a:pPr lvl="1"/>
            <a:r>
              <a:rPr lang="en-US" altLang="ja-JP" dirty="0" err="1" smtClean="0"/>
              <a:t>Eisaku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Sakane</a:t>
            </a:r>
            <a:r>
              <a:rPr lang="en-US" altLang="ja-JP" dirty="0" smtClean="0"/>
              <a:t> “</a:t>
            </a:r>
            <a:r>
              <a:rPr lang="en-US" altLang="ja-JP" dirty="0" smtClean="0">
                <a:latin typeface="Helvetica"/>
              </a:rPr>
              <a:t>A design and implementation of a data management and visualization system towards online microscopic imaging</a:t>
            </a:r>
            <a:r>
              <a:rPr lang="en-US" altLang="ja-JP" dirty="0" smtClean="0"/>
              <a:t>” </a:t>
            </a:r>
          </a:p>
          <a:p>
            <a:pPr lvl="1"/>
            <a:r>
              <a:rPr lang="en-US" altLang="ja-JP" dirty="0" smtClean="0"/>
              <a:t>Fang-Pang Lin “Cultural heritage in NPM”</a:t>
            </a:r>
            <a:endParaRPr lang="ja-JP" altLang="en-US" dirty="0" smtClean="0"/>
          </a:p>
          <a:p>
            <a:pPr lvl="1"/>
            <a:r>
              <a:rPr lang="en-US" altLang="ja-JP" dirty="0" smtClean="0"/>
              <a:t>CHIKAMA Masaki, "</a:t>
            </a:r>
            <a:r>
              <a:rPr lang="en-US" altLang="ja-JP" dirty="0" err="1" smtClean="0"/>
              <a:t>Renaissane</a:t>
            </a:r>
            <a:r>
              <a:rPr lang="en-US" altLang="ja-JP" dirty="0" smtClean="0"/>
              <a:t> painting analyzed by Terahertz light on Tiled Display Wall”</a:t>
            </a:r>
          </a:p>
          <a:p>
            <a:pPr lvl="1"/>
            <a:r>
              <a:rPr lang="en-US" altLang="ja-JP" dirty="0" err="1" smtClean="0"/>
              <a:t>Naohisa</a:t>
            </a:r>
            <a:r>
              <a:rPr lang="en-US" altLang="ja-JP" dirty="0" smtClean="0"/>
              <a:t> Sakamoto,  "Visualization of Large and Complex Volume Dataset on TDW”</a:t>
            </a:r>
          </a:p>
          <a:p>
            <a:pPr lvl="1"/>
            <a:r>
              <a:rPr lang="en-US" altLang="ja-JP" dirty="0" err="1" smtClean="0"/>
              <a:t>JongWon</a:t>
            </a:r>
            <a:r>
              <a:rPr lang="en-US" altLang="ja-JP" dirty="0" smtClean="0"/>
              <a:t> Kim, "Unified Meeting Space for Media-centric Networked Collaboration”</a:t>
            </a:r>
          </a:p>
          <a:p>
            <a:r>
              <a:rPr lang="en-US" altLang="ja-JP" dirty="0" smtClean="0"/>
              <a:t>Day 1 joint with </a:t>
            </a:r>
            <a:r>
              <a:rPr lang="en-US" altLang="ja-JP" dirty="0" err="1" smtClean="0"/>
              <a:t>GeoScience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Young-</a:t>
            </a:r>
            <a:r>
              <a:rPr lang="en-US" altLang="ja-JP" dirty="0" err="1" smtClean="0"/>
              <a:t>Gyu</a:t>
            </a:r>
            <a:r>
              <a:rPr lang="en-US" altLang="ja-JP" dirty="0" smtClean="0"/>
              <a:t> Park, "Introduction of high performance computing and visualization at Korea Ocean Research and Development Institute”</a:t>
            </a:r>
          </a:p>
          <a:p>
            <a:pPr lvl="1"/>
            <a:r>
              <a:rPr lang="en-US" altLang="ja-JP" dirty="0" smtClean="0"/>
              <a:t>Fang-Pang Lin “GLEON and CREON”</a:t>
            </a:r>
          </a:p>
          <a:p>
            <a:pPr lvl="1"/>
            <a:r>
              <a:rPr lang="en-US" altLang="ja-JP" dirty="0" smtClean="0"/>
              <a:t>Mathew Grant Allan (University of Waikato, NZ)REMOTE SENSING OF WATER QUALITY AND TEMPERATURE IN LAKES</a:t>
            </a:r>
          </a:p>
          <a:p>
            <a:pPr lvl="1"/>
            <a:r>
              <a:rPr lang="en-US" altLang="ja-JP" dirty="0" err="1" smtClean="0"/>
              <a:t>Ryosuke</a:t>
            </a:r>
            <a:r>
              <a:rPr lang="en-US" altLang="ja-JP" dirty="0" smtClean="0"/>
              <a:t> NAKAMURA (AIST, </a:t>
            </a:r>
            <a:r>
              <a:rPr lang="en-US" altLang="ja-JP" dirty="0" err="1" smtClean="0"/>
              <a:t>JAPAN)Integration</a:t>
            </a:r>
            <a:r>
              <a:rPr lang="en-US" altLang="ja-JP" dirty="0" smtClean="0"/>
              <a:t> of satellite imagery and in-situ ground </a:t>
            </a:r>
            <a:r>
              <a:rPr lang="en-US" altLang="ja-JP" dirty="0" smtClean="0"/>
              <a:t>observations</a:t>
            </a:r>
          </a:p>
          <a:p>
            <a:pPr lvl="1"/>
            <a:r>
              <a:rPr lang="en-US" altLang="ja-JP" dirty="0" smtClean="0"/>
              <a:t>Young-</a:t>
            </a:r>
            <a:r>
              <a:rPr lang="en-US" altLang="ja-JP" dirty="0" err="1" smtClean="0"/>
              <a:t>Kwang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Yeon</a:t>
            </a:r>
            <a:r>
              <a:rPr lang="en-US" altLang="ja-JP" dirty="0" smtClean="0"/>
              <a:t>, Korea </a:t>
            </a:r>
            <a:r>
              <a:rPr lang="en-US" altLang="ja-JP" dirty="0" err="1" smtClean="0"/>
              <a:t>Geoscience</a:t>
            </a:r>
            <a:r>
              <a:rPr lang="en-US" altLang="ja-JP" dirty="0" smtClean="0"/>
              <a:t> and Mineral </a:t>
            </a:r>
            <a:r>
              <a:rPr lang="en-US" altLang="ja-JP" dirty="0" err="1" smtClean="0"/>
              <a:t>ResourcesMathew</a:t>
            </a:r>
            <a:r>
              <a:rPr lang="en-US" altLang="ja-JP" dirty="0" smtClean="0"/>
              <a:t> Grant Allan, University of Waikato</a:t>
            </a:r>
            <a:r>
              <a:rPr lang="en-US" altLang="ja-JP" dirty="0" smtClean="0"/>
              <a:t> </a:t>
            </a:r>
          </a:p>
          <a:p>
            <a:pPr lvl="1"/>
            <a:r>
              <a:rPr lang="en-US" altLang="ja-JP" dirty="0" err="1" smtClean="0"/>
              <a:t>QinHai</a:t>
            </a:r>
            <a:r>
              <a:rPr lang="en-US" altLang="ja-JP" dirty="0" smtClean="0"/>
              <a:t> Lake by </a:t>
            </a:r>
            <a:r>
              <a:rPr lang="en-US" altLang="ja-JP" dirty="0" err="1" smtClean="0"/>
              <a:t>Baoping</a:t>
            </a:r>
            <a:r>
              <a:rPr lang="en-US" altLang="ja-JP" dirty="0" smtClean="0"/>
              <a:t> Yan</a:t>
            </a:r>
            <a:endParaRPr lang="en-US" altLang="ja-JP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Discussion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Infrastructure </a:t>
            </a:r>
            <a:r>
              <a:rPr lang="en-US" altLang="ja-JP" dirty="0" smtClean="0"/>
              <a:t>for 2D/</a:t>
            </a:r>
            <a:r>
              <a:rPr lang="en-US" altLang="ja-JP" dirty="0" smtClean="0"/>
              <a:t>3D</a:t>
            </a:r>
          </a:p>
          <a:p>
            <a:pPr lvl="1"/>
            <a:r>
              <a:rPr lang="en-US" altLang="ja-JP" dirty="0" smtClean="0"/>
              <a:t>SAGE, CGLX, KVT, etc.</a:t>
            </a:r>
          </a:p>
          <a:p>
            <a:pPr lvl="1"/>
            <a:r>
              <a:rPr lang="en-US" altLang="ja-JP" dirty="0" smtClean="0"/>
              <a:t>It is proven in demo that Common infrastructure is important</a:t>
            </a:r>
          </a:p>
          <a:p>
            <a:r>
              <a:rPr lang="en-US" altLang="ja-JP" dirty="0" smtClean="0"/>
              <a:t>Joint with Geo and </a:t>
            </a:r>
            <a:r>
              <a:rPr lang="en-US" altLang="ja-JP" dirty="0" err="1" smtClean="0"/>
              <a:t>tele</a:t>
            </a:r>
            <a:r>
              <a:rPr lang="en-US" altLang="ja-JP" dirty="0" smtClean="0"/>
              <a:t>-science</a:t>
            </a:r>
          </a:p>
          <a:p>
            <a:pPr lvl="1"/>
            <a:r>
              <a:rPr lang="en-US" altLang="ja-JP" dirty="0" smtClean="0"/>
              <a:t>Models</a:t>
            </a:r>
          </a:p>
          <a:p>
            <a:pPr lvl="2"/>
            <a:r>
              <a:rPr lang="en-US" altLang="ja-JP" dirty="0" smtClean="0"/>
              <a:t>tidal model</a:t>
            </a:r>
          </a:p>
          <a:p>
            <a:pPr lvl="2"/>
            <a:r>
              <a:rPr lang="en-US" altLang="ja-JP" dirty="0" smtClean="0"/>
              <a:t>3D ecological Model</a:t>
            </a:r>
          </a:p>
          <a:p>
            <a:pPr lvl="1"/>
            <a:r>
              <a:rPr lang="en-US" altLang="ja-JP" dirty="0" smtClean="0"/>
              <a:t>Data Integration and standard</a:t>
            </a:r>
          </a:p>
          <a:p>
            <a:pPr lvl="2"/>
            <a:r>
              <a:rPr lang="en-US" altLang="ja-JP" dirty="0" smtClean="0"/>
              <a:t>OGC standard and KML</a:t>
            </a:r>
          </a:p>
          <a:p>
            <a:pPr lvl="1"/>
            <a:r>
              <a:rPr lang="en-US" altLang="ja-JP" dirty="0" smtClean="0"/>
              <a:t>Computational Power</a:t>
            </a:r>
          </a:p>
          <a:p>
            <a:pPr lvl="2"/>
            <a:r>
              <a:rPr lang="en-US" altLang="ja-JP" dirty="0" smtClean="0"/>
              <a:t>Parallelization of CODE</a:t>
            </a:r>
          </a:p>
          <a:p>
            <a:pPr lvl="1"/>
            <a:r>
              <a:rPr lang="en-US" altLang="ja-JP" dirty="0" smtClean="0"/>
              <a:t>Visualization Platform</a:t>
            </a:r>
          </a:p>
          <a:p>
            <a:pPr lvl="2"/>
            <a:r>
              <a:rPr lang="en-US" altLang="ja-JP" dirty="0" smtClean="0"/>
              <a:t>Google Earth</a:t>
            </a:r>
          </a:p>
          <a:p>
            <a:pPr lvl="2"/>
            <a:r>
              <a:rPr lang="en-US" altLang="ja-JP" dirty="0" smtClean="0"/>
              <a:t>Authentication, access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Home work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Joint working group with Geo, </a:t>
            </a:r>
            <a:r>
              <a:rPr lang="en-US" altLang="ja-JP" dirty="0" err="1" smtClean="0"/>
              <a:t>telescience</a:t>
            </a:r>
            <a:r>
              <a:rPr lang="en-US" altLang="ja-JP" dirty="0" smtClean="0"/>
              <a:t>  and </a:t>
            </a:r>
            <a:r>
              <a:rPr lang="en-US" altLang="ja-JP" dirty="0" smtClean="0"/>
              <a:t>Resource</a:t>
            </a:r>
          </a:p>
          <a:p>
            <a:pPr lvl="1"/>
            <a:r>
              <a:rPr lang="en-US" altLang="ja-JP" dirty="0" smtClean="0"/>
              <a:t>Data Integration</a:t>
            </a:r>
          </a:p>
          <a:p>
            <a:pPr lvl="1"/>
            <a:r>
              <a:rPr lang="en-US" altLang="ja-JP" dirty="0" smtClean="0"/>
              <a:t>AAA service</a:t>
            </a:r>
          </a:p>
          <a:p>
            <a:pPr lvl="1"/>
            <a:r>
              <a:rPr lang="en-US" altLang="ja-JP" dirty="0" smtClean="0"/>
              <a:t>Virtualization ?</a:t>
            </a:r>
          </a:p>
          <a:p>
            <a:r>
              <a:rPr lang="en-US" altLang="ja-JP" dirty="0" smtClean="0"/>
              <a:t>Joint demo with Geo WG for next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Pragma</a:t>
            </a:r>
            <a:endParaRPr lang="en-US" altLang="ja-JP" dirty="0" smtClean="0"/>
          </a:p>
          <a:p>
            <a:r>
              <a:rPr lang="en-US" altLang="ja-JP" dirty="0" smtClean="0"/>
              <a:t>Collaborative Demo for </a:t>
            </a:r>
            <a:r>
              <a:rPr lang="en-US" altLang="ja-JP" dirty="0" err="1" smtClean="0"/>
              <a:t>e</a:t>
            </a:r>
            <a:r>
              <a:rPr lang="en-US" altLang="ja-JP" dirty="0" smtClean="0"/>
              <a:t>-culture</a:t>
            </a:r>
          </a:p>
          <a:p>
            <a:pPr lvl="1"/>
            <a:r>
              <a:rPr lang="en-US" altLang="ja-JP" dirty="0" smtClean="0"/>
              <a:t>Prime student</a:t>
            </a:r>
            <a:endParaRPr lang="ja-JP" altLang="en-US" dirty="0" smtClean="0"/>
          </a:p>
          <a:p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ChangeArrowheads="1"/>
          </p:cNvSpPr>
          <p:nvPr/>
        </p:nvSpPr>
        <p:spPr bwMode="auto">
          <a:xfrm>
            <a:off x="0" y="639445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/>
            <a:fld id="{BFE03C08-00E9-FA45-B104-D96FDDE6AD09}" type="slidenum">
              <a:rPr kumimoji="1" lang="zh-TW" altLang="en-US">
                <a:solidFill>
                  <a:srgbClr val="66FFFF"/>
                </a:solidFill>
                <a:ea typeface="PMingLiU" pitchFamily="18" charset="-120"/>
                <a:cs typeface="PMingLiU" pitchFamily="18" charset="-120"/>
              </a:rPr>
              <a:pPr algn="ctr" eaLnBrk="1" hangingPunct="1"/>
              <a:t>3</a:t>
            </a:fld>
            <a:endParaRPr kumimoji="1" lang="en-US" altLang="zh-TW">
              <a:solidFill>
                <a:srgbClr val="66FFFF"/>
              </a:solidFill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226307" name="Text Box 3"/>
          <p:cNvSpPr txBox="1">
            <a:spLocks noChangeArrowheads="1"/>
          </p:cNvSpPr>
          <p:nvPr/>
        </p:nvSpPr>
        <p:spPr bwMode="auto">
          <a:xfrm>
            <a:off x="7543800" y="1608138"/>
            <a:ext cx="1524000" cy="243046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TW" sz="1800" b="1">
                <a:solidFill>
                  <a:srgbClr val="FF3300"/>
                </a:solidFill>
                <a:ea typeface="標楷體" pitchFamily="65" charset="-120"/>
                <a:cs typeface="標楷體" pitchFamily="65" charset="-120"/>
              </a:rPr>
              <a:t>P</a:t>
            </a:r>
            <a:r>
              <a:rPr kumimoji="1" lang="en-US" altLang="zh-TW" sz="1800" b="1">
                <a:ea typeface="標楷體" pitchFamily="65" charset="-120"/>
                <a:cs typeface="標楷體" pitchFamily="65" charset="-120"/>
              </a:rPr>
              <a:t>acific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1800" b="1">
                <a:solidFill>
                  <a:srgbClr val="FF3300"/>
                </a:solidFill>
                <a:ea typeface="標楷體" pitchFamily="65" charset="-120"/>
                <a:cs typeface="標楷體" pitchFamily="65" charset="-120"/>
              </a:rPr>
              <a:t>R</a:t>
            </a:r>
            <a:r>
              <a:rPr kumimoji="1" lang="en-US" altLang="zh-TW" sz="1800" b="1">
                <a:ea typeface="標楷體" pitchFamily="65" charset="-120"/>
                <a:cs typeface="標楷體" pitchFamily="65" charset="-120"/>
              </a:rPr>
              <a:t>im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1800" b="1">
                <a:solidFill>
                  <a:srgbClr val="FF3300"/>
                </a:solidFill>
                <a:ea typeface="標楷體" pitchFamily="65" charset="-120"/>
                <a:cs typeface="標楷體" pitchFamily="65" charset="-120"/>
              </a:rPr>
              <a:t>A</a:t>
            </a:r>
            <a:r>
              <a:rPr kumimoji="1" lang="en-US" altLang="zh-TW" sz="1800" b="1">
                <a:ea typeface="標楷體" pitchFamily="65" charset="-120"/>
                <a:cs typeface="標楷體" pitchFamily="65" charset="-120"/>
              </a:rPr>
              <a:t>pplication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1800" b="1">
                <a:solidFill>
                  <a:srgbClr val="FF3300"/>
                </a:solidFill>
                <a:ea typeface="標楷體" pitchFamily="65" charset="-120"/>
                <a:cs typeface="標楷體" pitchFamily="65" charset="-120"/>
              </a:rPr>
              <a:t>G</a:t>
            </a:r>
            <a:r>
              <a:rPr kumimoji="1" lang="en-US" altLang="zh-TW" sz="1800" b="1">
                <a:ea typeface="標楷體" pitchFamily="65" charset="-120"/>
                <a:cs typeface="標楷體" pitchFamily="65" charset="-120"/>
              </a:rPr>
              <a:t>rid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1800" b="1">
                <a:solidFill>
                  <a:srgbClr val="FF3300"/>
                </a:solidFill>
                <a:ea typeface="標楷體" pitchFamily="65" charset="-120"/>
                <a:cs typeface="標楷體" pitchFamily="65" charset="-120"/>
              </a:rPr>
              <a:t>M</a:t>
            </a:r>
            <a:r>
              <a:rPr kumimoji="1" lang="en-US" altLang="zh-TW" sz="1800" b="1">
                <a:ea typeface="標楷體" pitchFamily="65" charset="-120"/>
                <a:cs typeface="標楷體" pitchFamily="65" charset="-120"/>
              </a:rPr>
              <a:t>iddleware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1800" b="1">
                <a:solidFill>
                  <a:srgbClr val="FF3300"/>
                </a:solidFill>
                <a:ea typeface="標楷體" pitchFamily="65" charset="-120"/>
                <a:cs typeface="標楷體" pitchFamily="65" charset="-120"/>
              </a:rPr>
              <a:t>A</a:t>
            </a:r>
            <a:r>
              <a:rPr kumimoji="1" lang="en-US" altLang="zh-TW" sz="1800" b="1">
                <a:ea typeface="標楷體" pitchFamily="65" charset="-120"/>
                <a:cs typeface="標楷體" pitchFamily="65" charset="-120"/>
              </a:rPr>
              <a:t>ssembly</a:t>
            </a:r>
          </a:p>
        </p:txBody>
      </p:sp>
      <p:sp>
        <p:nvSpPr>
          <p:cNvPr id="226308" name="Text Box 4"/>
          <p:cNvSpPr txBox="1">
            <a:spLocks noChangeArrowheads="1"/>
          </p:cNvSpPr>
          <p:nvPr/>
        </p:nvSpPr>
        <p:spPr bwMode="auto">
          <a:xfrm>
            <a:off x="7543800" y="4953000"/>
            <a:ext cx="14478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TW" sz="1600" b="1">
                <a:solidFill>
                  <a:srgbClr val="FF0000"/>
                </a:solidFill>
                <a:ea typeface="標楷體" pitchFamily="65" charset="-120"/>
                <a:cs typeface="標楷體" pitchFamily="65" charset="-120"/>
              </a:rPr>
              <a:t>NCHC will host 5th PRAGMA in Oct. 2003</a:t>
            </a:r>
          </a:p>
        </p:txBody>
      </p:sp>
      <p:pic>
        <p:nvPicPr>
          <p:cNvPr id="226309" name="Picture 5" descr="world-m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524000"/>
            <a:ext cx="6934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10" name="Oval 6"/>
          <p:cNvSpPr>
            <a:spLocks noChangeArrowheads="1"/>
          </p:cNvSpPr>
          <p:nvPr/>
        </p:nvSpPr>
        <p:spPr bwMode="auto">
          <a:xfrm>
            <a:off x="6467475" y="2130425"/>
            <a:ext cx="42863" cy="4445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6311" name="Oval 7"/>
          <p:cNvSpPr>
            <a:spLocks noChangeArrowheads="1"/>
          </p:cNvSpPr>
          <p:nvPr/>
        </p:nvSpPr>
        <p:spPr bwMode="auto">
          <a:xfrm>
            <a:off x="1763713" y="2560638"/>
            <a:ext cx="42862" cy="4445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6312" name="Oval 8"/>
          <p:cNvSpPr>
            <a:spLocks noChangeArrowheads="1"/>
          </p:cNvSpPr>
          <p:nvPr/>
        </p:nvSpPr>
        <p:spPr bwMode="auto">
          <a:xfrm>
            <a:off x="1841500" y="2438400"/>
            <a:ext cx="42863" cy="42863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6313" name="Oval 9"/>
          <p:cNvSpPr>
            <a:spLocks noChangeArrowheads="1"/>
          </p:cNvSpPr>
          <p:nvPr/>
        </p:nvSpPr>
        <p:spPr bwMode="auto">
          <a:xfrm>
            <a:off x="1281113" y="2928938"/>
            <a:ext cx="42862" cy="4445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6314" name="Oval 10"/>
          <p:cNvSpPr>
            <a:spLocks noChangeArrowheads="1"/>
          </p:cNvSpPr>
          <p:nvPr/>
        </p:nvSpPr>
        <p:spPr bwMode="auto">
          <a:xfrm>
            <a:off x="5080000" y="2316163"/>
            <a:ext cx="42863" cy="42862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226315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9813" y="3344863"/>
            <a:ext cx="712787" cy="69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16" name="Picture 12" descr="con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76713" y="1946275"/>
            <a:ext cx="801687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687763" y="2868613"/>
            <a:ext cx="1211262" cy="911225"/>
            <a:chOff x="2688" y="144"/>
            <a:chExt cx="2590" cy="1676"/>
          </a:xfrm>
        </p:grpSpPr>
        <p:pic>
          <p:nvPicPr>
            <p:cNvPr id="226338" name="Picture 1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688" y="144"/>
              <a:ext cx="2591" cy="1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6339" name="AutoShape 15"/>
            <p:cNvSpPr>
              <a:spLocks noChangeArrowheads="1"/>
            </p:cNvSpPr>
            <p:nvPr/>
          </p:nvSpPr>
          <p:spPr bwMode="auto">
            <a:xfrm>
              <a:off x="2688" y="144"/>
              <a:ext cx="2591" cy="1677"/>
            </a:xfrm>
            <a:prstGeom prst="roundRect">
              <a:avLst>
                <a:gd name="adj" fmla="val 56"/>
              </a:avLst>
            </a:prstGeom>
            <a:noFill/>
            <a:ln w="126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226318" name="Picture 16" descr="cel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08163" y="2754313"/>
            <a:ext cx="619125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19" name="Picture 17" descr="tower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87613" y="2133600"/>
            <a:ext cx="769937" cy="148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20" name="Picture 1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59350" y="2684463"/>
            <a:ext cx="65405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21" name="Text Box 19"/>
          <p:cNvSpPr txBox="1">
            <a:spLocks noChangeArrowheads="1"/>
          </p:cNvSpPr>
          <p:nvPr/>
        </p:nvSpPr>
        <p:spPr bwMode="auto">
          <a:xfrm>
            <a:off x="1820863" y="2292350"/>
            <a:ext cx="169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ja-JP" altLang="en-US" sz="1600" b="1">
              <a:solidFill>
                <a:schemeClr val="bg1"/>
              </a:solidFill>
              <a:latin typeface="Times New Roman" pitchFamily="-112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226322" name="Text Box 20"/>
          <p:cNvSpPr txBox="1">
            <a:spLocks noChangeArrowheads="1"/>
          </p:cNvSpPr>
          <p:nvPr/>
        </p:nvSpPr>
        <p:spPr bwMode="auto">
          <a:xfrm>
            <a:off x="673100" y="2933700"/>
            <a:ext cx="8604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TW" sz="2000" b="1">
                <a:solidFill>
                  <a:schemeClr val="bg1"/>
                </a:solidFill>
                <a:latin typeface="Times New Roman" pitchFamily="-112" charset="0"/>
                <a:ea typeface="標楷體" pitchFamily="65" charset="-120"/>
                <a:cs typeface="標楷體" pitchFamily="65" charset="-120"/>
              </a:rPr>
              <a:t>NCHC</a:t>
            </a:r>
          </a:p>
        </p:txBody>
      </p:sp>
      <p:sp>
        <p:nvSpPr>
          <p:cNvPr id="226323" name="Freeform 21"/>
          <p:cNvSpPr>
            <a:spLocks/>
          </p:cNvSpPr>
          <p:nvPr/>
        </p:nvSpPr>
        <p:spPr bwMode="auto">
          <a:xfrm>
            <a:off x="1797050" y="2473325"/>
            <a:ext cx="61913" cy="87313"/>
          </a:xfrm>
          <a:custGeom>
            <a:avLst/>
            <a:gdLst>
              <a:gd name="T0" fmla="*/ 48 w 48"/>
              <a:gd name="T1" fmla="*/ 0 h 69"/>
              <a:gd name="T2" fmla="*/ 0 w 48"/>
              <a:gd name="T3" fmla="*/ 69 h 69"/>
              <a:gd name="T4" fmla="*/ 0 60000 65536"/>
              <a:gd name="T5" fmla="*/ 0 60000 65536"/>
              <a:gd name="T6" fmla="*/ 0 w 48"/>
              <a:gd name="T7" fmla="*/ 0 h 69"/>
              <a:gd name="T8" fmla="*/ 48 w 48"/>
              <a:gd name="T9" fmla="*/ 69 h 6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8" h="69">
                <a:moveTo>
                  <a:pt x="48" y="0"/>
                </a:moveTo>
                <a:lnTo>
                  <a:pt x="0" y="69"/>
                </a:lnTo>
              </a:path>
            </a:pathLst>
          </a:cu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6324" name="Freeform 22"/>
          <p:cNvSpPr>
            <a:spLocks/>
          </p:cNvSpPr>
          <p:nvPr/>
        </p:nvSpPr>
        <p:spPr bwMode="auto">
          <a:xfrm>
            <a:off x="1247775" y="2457450"/>
            <a:ext cx="603250" cy="476250"/>
          </a:xfrm>
          <a:custGeom>
            <a:avLst/>
            <a:gdLst>
              <a:gd name="T0" fmla="*/ 479 w 479"/>
              <a:gd name="T1" fmla="*/ 0 h 372"/>
              <a:gd name="T2" fmla="*/ 74 w 479"/>
              <a:gd name="T3" fmla="*/ 81 h 372"/>
              <a:gd name="T4" fmla="*/ 38 w 479"/>
              <a:gd name="T5" fmla="*/ 372 h 372"/>
              <a:gd name="T6" fmla="*/ 0 60000 65536"/>
              <a:gd name="T7" fmla="*/ 0 60000 65536"/>
              <a:gd name="T8" fmla="*/ 0 60000 65536"/>
              <a:gd name="T9" fmla="*/ 0 w 479"/>
              <a:gd name="T10" fmla="*/ 0 h 372"/>
              <a:gd name="T11" fmla="*/ 479 w 479"/>
              <a:gd name="T12" fmla="*/ 372 h 37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9" h="372">
                <a:moveTo>
                  <a:pt x="479" y="0"/>
                </a:moveTo>
                <a:cubicBezTo>
                  <a:pt x="412" y="13"/>
                  <a:pt x="148" y="19"/>
                  <a:pt x="74" y="81"/>
                </a:cubicBezTo>
                <a:cubicBezTo>
                  <a:pt x="0" y="143"/>
                  <a:pt x="46" y="311"/>
                  <a:pt x="38" y="372"/>
                </a:cubicBezTo>
              </a:path>
            </a:pathLst>
          </a:cu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6325" name="Freeform 23"/>
          <p:cNvSpPr>
            <a:spLocks/>
          </p:cNvSpPr>
          <p:nvPr/>
        </p:nvSpPr>
        <p:spPr bwMode="auto">
          <a:xfrm>
            <a:off x="5118100" y="2041525"/>
            <a:ext cx="1352550" cy="280988"/>
          </a:xfrm>
          <a:custGeom>
            <a:avLst/>
            <a:gdLst>
              <a:gd name="T0" fmla="*/ 1077 w 1077"/>
              <a:gd name="T1" fmla="*/ 80 h 221"/>
              <a:gd name="T2" fmla="*/ 594 w 1077"/>
              <a:gd name="T3" fmla="*/ 23 h 221"/>
              <a:gd name="T4" fmla="*/ 0 w 1077"/>
              <a:gd name="T5" fmla="*/ 221 h 221"/>
              <a:gd name="T6" fmla="*/ 0 60000 65536"/>
              <a:gd name="T7" fmla="*/ 0 60000 65536"/>
              <a:gd name="T8" fmla="*/ 0 60000 65536"/>
              <a:gd name="T9" fmla="*/ 0 w 1077"/>
              <a:gd name="T10" fmla="*/ 0 h 221"/>
              <a:gd name="T11" fmla="*/ 1077 w 1077"/>
              <a:gd name="T12" fmla="*/ 221 h 22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77" h="221">
                <a:moveTo>
                  <a:pt x="1077" y="80"/>
                </a:moveTo>
                <a:cubicBezTo>
                  <a:pt x="997" y="71"/>
                  <a:pt x="773" y="0"/>
                  <a:pt x="594" y="23"/>
                </a:cubicBezTo>
                <a:cubicBezTo>
                  <a:pt x="415" y="46"/>
                  <a:pt x="124" y="180"/>
                  <a:pt x="0" y="221"/>
                </a:cubicBezTo>
              </a:path>
            </a:pathLst>
          </a:custGeom>
          <a:noFill/>
          <a:ln w="25400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6326" name="Freeform 24"/>
          <p:cNvSpPr>
            <a:spLocks/>
          </p:cNvSpPr>
          <p:nvPr/>
        </p:nvSpPr>
        <p:spPr bwMode="auto">
          <a:xfrm>
            <a:off x="1281113" y="2192338"/>
            <a:ext cx="5186362" cy="931862"/>
          </a:xfrm>
          <a:custGeom>
            <a:avLst/>
            <a:gdLst>
              <a:gd name="T0" fmla="*/ 4128 w 4128"/>
              <a:gd name="T1" fmla="*/ 0 h 728"/>
              <a:gd name="T2" fmla="*/ 1968 w 4128"/>
              <a:gd name="T3" fmla="*/ 624 h 728"/>
              <a:gd name="T4" fmla="*/ 0 w 4128"/>
              <a:gd name="T5" fmla="*/ 624 h 728"/>
              <a:gd name="T6" fmla="*/ 0 60000 65536"/>
              <a:gd name="T7" fmla="*/ 0 60000 65536"/>
              <a:gd name="T8" fmla="*/ 0 60000 65536"/>
              <a:gd name="T9" fmla="*/ 0 w 4128"/>
              <a:gd name="T10" fmla="*/ 0 h 728"/>
              <a:gd name="T11" fmla="*/ 4128 w 4128"/>
              <a:gd name="T12" fmla="*/ 728 h 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28" h="728">
                <a:moveTo>
                  <a:pt x="4128" y="0"/>
                </a:moveTo>
                <a:cubicBezTo>
                  <a:pt x="3392" y="260"/>
                  <a:pt x="2656" y="520"/>
                  <a:pt x="1968" y="624"/>
                </a:cubicBezTo>
                <a:cubicBezTo>
                  <a:pt x="1280" y="728"/>
                  <a:pt x="328" y="624"/>
                  <a:pt x="0" y="624"/>
                </a:cubicBezTo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6327" name="Freeform 25"/>
          <p:cNvSpPr>
            <a:spLocks/>
          </p:cNvSpPr>
          <p:nvPr/>
        </p:nvSpPr>
        <p:spPr bwMode="auto">
          <a:xfrm>
            <a:off x="1824038" y="2192338"/>
            <a:ext cx="4643437" cy="685800"/>
          </a:xfrm>
          <a:custGeom>
            <a:avLst/>
            <a:gdLst>
              <a:gd name="T0" fmla="*/ 3696 w 3696"/>
              <a:gd name="T1" fmla="*/ 0 h 536"/>
              <a:gd name="T2" fmla="*/ 1344 w 3696"/>
              <a:gd name="T3" fmla="*/ 480 h 536"/>
              <a:gd name="T4" fmla="*/ 0 w 3696"/>
              <a:gd name="T5" fmla="*/ 336 h 536"/>
              <a:gd name="T6" fmla="*/ 0 60000 65536"/>
              <a:gd name="T7" fmla="*/ 0 60000 65536"/>
              <a:gd name="T8" fmla="*/ 0 60000 65536"/>
              <a:gd name="T9" fmla="*/ 0 w 3696"/>
              <a:gd name="T10" fmla="*/ 0 h 536"/>
              <a:gd name="T11" fmla="*/ 3696 w 3696"/>
              <a:gd name="T12" fmla="*/ 536 h 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96" h="536">
                <a:moveTo>
                  <a:pt x="3696" y="0"/>
                </a:moveTo>
                <a:cubicBezTo>
                  <a:pt x="2832" y="212"/>
                  <a:pt x="1960" y="424"/>
                  <a:pt x="1344" y="480"/>
                </a:cubicBezTo>
                <a:cubicBezTo>
                  <a:pt x="728" y="536"/>
                  <a:pt x="280" y="366"/>
                  <a:pt x="0" y="336"/>
                </a:cubicBezTo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6328" name="Text Box 26"/>
          <p:cNvSpPr txBox="1">
            <a:spLocks noChangeArrowheads="1"/>
          </p:cNvSpPr>
          <p:nvPr/>
        </p:nvSpPr>
        <p:spPr bwMode="auto">
          <a:xfrm>
            <a:off x="1703388" y="2395538"/>
            <a:ext cx="10937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TW" sz="2000" b="1">
                <a:solidFill>
                  <a:schemeClr val="bg1"/>
                </a:solidFill>
                <a:latin typeface="Times New Roman" pitchFamily="-112" charset="0"/>
                <a:ea typeface="標楷體" pitchFamily="65" charset="-120"/>
                <a:cs typeface="標楷體" pitchFamily="65" charset="-120"/>
              </a:rPr>
              <a:t>Osaka U.</a:t>
            </a:r>
          </a:p>
        </p:txBody>
      </p:sp>
      <p:sp>
        <p:nvSpPr>
          <p:cNvPr id="226329" name="Text Box 27"/>
          <p:cNvSpPr txBox="1">
            <a:spLocks noChangeArrowheads="1"/>
          </p:cNvSpPr>
          <p:nvPr/>
        </p:nvSpPr>
        <p:spPr bwMode="auto">
          <a:xfrm>
            <a:off x="6221413" y="1803400"/>
            <a:ext cx="1698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ja-JP" altLang="en-US" sz="1800" b="1">
              <a:solidFill>
                <a:schemeClr val="bg1"/>
              </a:solidFill>
              <a:latin typeface="Times New Roman" pitchFamily="-112" charset="0"/>
              <a:ea typeface="PMingLiU" pitchFamily="18" charset="-120"/>
              <a:cs typeface="PMingLiU" pitchFamily="18" charset="-120"/>
            </a:endParaRPr>
          </a:p>
        </p:txBody>
      </p:sp>
      <p:sp>
        <p:nvSpPr>
          <p:cNvPr id="226330" name="Text Box 28"/>
          <p:cNvSpPr txBox="1">
            <a:spLocks noChangeArrowheads="1"/>
          </p:cNvSpPr>
          <p:nvPr/>
        </p:nvSpPr>
        <p:spPr bwMode="auto">
          <a:xfrm>
            <a:off x="4719638" y="2017713"/>
            <a:ext cx="7715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TW" sz="2000" b="1">
                <a:solidFill>
                  <a:schemeClr val="bg1"/>
                </a:solidFill>
                <a:latin typeface="Times New Roman" pitchFamily="-112" charset="0"/>
                <a:ea typeface="標楷體" pitchFamily="65" charset="-120"/>
                <a:cs typeface="標楷體" pitchFamily="65" charset="-120"/>
              </a:rPr>
              <a:t>SDSC</a:t>
            </a:r>
          </a:p>
        </p:txBody>
      </p:sp>
      <p:sp>
        <p:nvSpPr>
          <p:cNvPr id="226331" name="Text Box 29"/>
          <p:cNvSpPr txBox="1">
            <a:spLocks noChangeArrowheads="1"/>
          </p:cNvSpPr>
          <p:nvPr/>
        </p:nvSpPr>
        <p:spPr bwMode="auto">
          <a:xfrm>
            <a:off x="452438" y="5402263"/>
            <a:ext cx="41910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TW" sz="1800" b="1">
                <a:solidFill>
                  <a:schemeClr val="bg1"/>
                </a:solidFill>
                <a:ea typeface="標楷體" pitchFamily="65" charset="-120"/>
                <a:cs typeface="標楷體" pitchFamily="65" charset="-120"/>
              </a:rPr>
              <a:t>iGrid 02, joint demo, Sep.  2002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TW" sz="1800" b="1">
                <a:solidFill>
                  <a:schemeClr val="bg1"/>
                </a:solidFill>
                <a:ea typeface="標楷體" pitchFamily="65" charset="-120"/>
                <a:cs typeface="標楷體" pitchFamily="65" charset="-120"/>
              </a:rPr>
              <a:t>SC 02, HPC Challenge, Nov. 2002</a:t>
            </a:r>
          </a:p>
        </p:txBody>
      </p:sp>
      <p:pic>
        <p:nvPicPr>
          <p:cNvPr id="226332" name="Picture 30" descr="VEOVIS_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371600" y="3886200"/>
            <a:ext cx="8731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33" name="Picture 31" descr="1010Osaka-#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648200" y="4724400"/>
            <a:ext cx="16922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6334" name="Picture 32" descr="1010Osaka-#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072313" y="4800600"/>
            <a:ext cx="152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335" name="AutoShape 33"/>
          <p:cNvSpPr>
            <a:spLocks noChangeArrowheads="1"/>
          </p:cNvSpPr>
          <p:nvPr/>
        </p:nvSpPr>
        <p:spPr bwMode="auto">
          <a:xfrm>
            <a:off x="6477000" y="5334000"/>
            <a:ext cx="533400" cy="533400"/>
          </a:xfrm>
          <a:prstGeom prst="rightArrow">
            <a:avLst>
              <a:gd name="adj1" fmla="val 55954"/>
              <a:gd name="adj2" fmla="val 47917"/>
            </a:avLst>
          </a:prstGeom>
          <a:gradFill rotWithShape="0">
            <a:gsLst>
              <a:gs pos="0">
                <a:srgbClr val="FFFF99"/>
              </a:gs>
              <a:gs pos="100000">
                <a:srgbClr val="CCFF66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226336" name="Text Box 34"/>
          <p:cNvSpPr txBox="1">
            <a:spLocks noChangeArrowheads="1"/>
          </p:cNvSpPr>
          <p:nvPr/>
        </p:nvSpPr>
        <p:spPr bwMode="auto">
          <a:xfrm>
            <a:off x="6234113" y="6553200"/>
            <a:ext cx="22637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en-US" altLang="ja-JP" sz="1000">
                <a:latin typeface="Tahoma" pitchFamily="-112" charset="0"/>
              </a:rPr>
              <a:t>Provided by Dr. Naoko Yamada (NCMIR)</a:t>
            </a:r>
          </a:p>
        </p:txBody>
      </p:sp>
      <p:sp>
        <p:nvSpPr>
          <p:cNvPr id="226337" name="Rectangle 35"/>
          <p:cNvSpPr>
            <a:spLocks noGrp="1" noChangeArrowheads="1"/>
          </p:cNvSpPr>
          <p:nvPr>
            <p:ph type="title"/>
          </p:nvPr>
        </p:nvSpPr>
        <p:spPr>
          <a:xfrm>
            <a:off x="611188" y="211138"/>
            <a:ext cx="6811962" cy="446087"/>
          </a:xfrm>
        </p:spPr>
        <p:txBody>
          <a:bodyPr/>
          <a:lstStyle/>
          <a:p>
            <a:r>
              <a:rPr lang="en-US" altLang="ja-JP" sz="2400"/>
              <a:t>Tele-science on Tomography</a:t>
            </a:r>
            <a:r>
              <a:rPr lang="ja-JP" altLang="en-US" sz="2400"/>
              <a:t>　（</a:t>
            </a:r>
            <a:r>
              <a:rPr lang="en-US" altLang="ja-JP" sz="2400"/>
              <a:t>Osaka U</a:t>
            </a:r>
            <a:r>
              <a:rPr lang="ja-JP" altLang="en-US" sz="2400"/>
              <a:t>、</a:t>
            </a:r>
            <a:r>
              <a:rPr lang="en-US" altLang="ja-JP" sz="2400"/>
              <a:t>NCHC</a:t>
            </a:r>
            <a:r>
              <a:rPr lang="ja-JP" altLang="en-US" sz="2400"/>
              <a:t>、</a:t>
            </a:r>
            <a:r>
              <a:rPr lang="en-US" altLang="ja-JP" sz="2400"/>
              <a:t>UCSD</a:t>
            </a:r>
            <a:r>
              <a:rPr lang="ja-JP" altLang="en-US" sz="2400"/>
              <a:t>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/>
          <p:cNvSpPr>
            <a:spLocks noChangeArrowheads="1"/>
          </p:cNvSpPr>
          <p:nvPr/>
        </p:nvSpPr>
        <p:spPr bwMode="auto">
          <a:xfrm>
            <a:off x="142875" y="3559175"/>
            <a:ext cx="4446588" cy="2770188"/>
          </a:xfrm>
          <a:prstGeom prst="roundRect">
            <a:avLst>
              <a:gd name="adj" fmla="val 4644"/>
            </a:avLst>
          </a:prstGeom>
          <a:solidFill>
            <a:srgbClr val="DDDDDD"/>
          </a:solidFill>
          <a:ln w="12700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ja-JP" altLang="en-US" sz="1600" b="1" u="sng" baseline="3000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Times New Roman" charset="0"/>
              <a:cs typeface="Times New Roman" charset="0"/>
            </a:endParaRPr>
          </a:p>
        </p:txBody>
      </p:sp>
      <p:sp>
        <p:nvSpPr>
          <p:cNvPr id="32771" name="AutoShape 3"/>
          <p:cNvSpPr>
            <a:spLocks noChangeArrowheads="1"/>
          </p:cNvSpPr>
          <p:nvPr/>
        </p:nvSpPr>
        <p:spPr bwMode="auto">
          <a:xfrm>
            <a:off x="4668838" y="87313"/>
            <a:ext cx="4375150" cy="3416300"/>
          </a:xfrm>
          <a:prstGeom prst="roundRect">
            <a:avLst>
              <a:gd name="adj" fmla="val 4644"/>
            </a:avLst>
          </a:prstGeom>
          <a:solidFill>
            <a:srgbClr val="DDDDDD"/>
          </a:solidFill>
          <a:ln w="12700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ja-JP" altLang="en-US" sz="1600" b="1" u="sng" baseline="3000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Times New Roman" charset="0"/>
              <a:cs typeface="Times New Roman" charset="0"/>
            </a:endParaRPr>
          </a:p>
        </p:txBody>
      </p:sp>
      <p:sp>
        <p:nvSpPr>
          <p:cNvPr id="32772" name="AutoShape 4"/>
          <p:cNvSpPr>
            <a:spLocks noChangeArrowheads="1"/>
          </p:cNvSpPr>
          <p:nvPr/>
        </p:nvSpPr>
        <p:spPr bwMode="auto">
          <a:xfrm>
            <a:off x="4670425" y="3544888"/>
            <a:ext cx="4376738" cy="2768600"/>
          </a:xfrm>
          <a:prstGeom prst="roundRect">
            <a:avLst>
              <a:gd name="adj" fmla="val 4644"/>
            </a:avLst>
          </a:prstGeom>
          <a:solidFill>
            <a:srgbClr val="DDDDDD"/>
          </a:solidFill>
          <a:ln w="12700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ja-JP" altLang="en-US" sz="1600" b="1" u="sng" baseline="3000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Times New Roman" charset="0"/>
              <a:cs typeface="Times New Roman" charset="0"/>
            </a:endParaRPr>
          </a:p>
        </p:txBody>
      </p:sp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08413" y="3914775"/>
            <a:ext cx="630237" cy="1182688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174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66669A"/>
              </a:clrFrom>
              <a:clrTo>
                <a:srgbClr val="66669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8000" y="6362700"/>
            <a:ext cx="12271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5" name="Picture 7" descr="UHVEM+CS"/>
          <p:cNvPicPr preferRelativeResize="0">
            <a:picLocks noChangeAspect="1" noChangeArrowheads="1"/>
          </p:cNvPicPr>
          <p:nvPr/>
        </p:nvPicPr>
        <p:blipFill>
          <a:blip r:embed="rId5"/>
          <a:srcRect r="57619"/>
          <a:stretch>
            <a:fillRect/>
          </a:stretch>
        </p:blipFill>
        <p:spPr bwMode="auto">
          <a:xfrm>
            <a:off x="6561138" y="493713"/>
            <a:ext cx="635000" cy="1189037"/>
          </a:xfrm>
          <a:prstGeom prst="rect">
            <a:avLst/>
          </a:prstGeom>
          <a:noFill/>
          <a:ln w="15875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176" name="Picture 8"/>
          <p:cNvPicPr preferRelativeResize="0"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89525" y="488950"/>
            <a:ext cx="695325" cy="1189038"/>
          </a:xfrm>
          <a:prstGeom prst="rect">
            <a:avLst/>
          </a:prstGeom>
          <a:noFill/>
          <a:ln w="15875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177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06838" y="6348413"/>
            <a:ext cx="800100" cy="509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63178" name="Picture 10" descr="Diagonalansicht_lowres_rgb_0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29388" y="2211388"/>
            <a:ext cx="676275" cy="912812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263179" name="Text Box 11"/>
          <p:cNvSpPr txBox="1">
            <a:spLocks noChangeArrowheads="1"/>
          </p:cNvSpPr>
          <p:nvPr/>
        </p:nvSpPr>
        <p:spPr bwMode="auto">
          <a:xfrm>
            <a:off x="6040438" y="3151188"/>
            <a:ext cx="1627187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4Pi Microscope</a:t>
            </a:r>
          </a:p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Bar Harbor, Jackson</a:t>
            </a:r>
          </a:p>
        </p:txBody>
      </p:sp>
      <p:pic>
        <p:nvPicPr>
          <p:cNvPr id="263180" name="Picture 1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694238" y="6413500"/>
            <a:ext cx="123031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81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895600" y="6338888"/>
            <a:ext cx="965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82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866900" y="6416675"/>
            <a:ext cx="1016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83" name="Picture 15" descr="td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730750" y="3848100"/>
            <a:ext cx="2767013" cy="946150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184" name="Picture 16"/>
          <p:cNvPicPr preferRelativeResize="0"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569200" y="3846513"/>
            <a:ext cx="1390650" cy="947737"/>
          </a:xfrm>
          <a:prstGeom prst="rect">
            <a:avLst/>
          </a:prstGeom>
          <a:noFill/>
          <a:ln w="15875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185" name="Picture 1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875338" y="6448425"/>
            <a:ext cx="1355725" cy="325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63186" name="Picture 18" descr="lambdavision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881813" y="5076825"/>
            <a:ext cx="1420812" cy="996950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187" name="Picture 19" descr="ellisman and varrier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470525" y="5083175"/>
            <a:ext cx="1309688" cy="985838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32788" name="AutoShape 20"/>
          <p:cNvSpPr>
            <a:spLocks noChangeArrowheads="1"/>
          </p:cNvSpPr>
          <p:nvPr/>
        </p:nvSpPr>
        <p:spPr bwMode="auto">
          <a:xfrm>
            <a:off x="152400" y="87313"/>
            <a:ext cx="4454525" cy="3422650"/>
          </a:xfrm>
          <a:prstGeom prst="roundRect">
            <a:avLst>
              <a:gd name="adj" fmla="val 4644"/>
            </a:avLst>
          </a:prstGeom>
          <a:solidFill>
            <a:srgbClr val="DDDDDD"/>
          </a:solidFill>
          <a:ln w="12700">
            <a:solidFill>
              <a:srgbClr val="B2B2B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ja-JP" altLang="en-US" sz="1600" b="1" u="sng" baseline="3000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Times New Roman" charset="0"/>
              <a:cs typeface="Times New Roman" charset="0"/>
            </a:endParaRPr>
          </a:p>
        </p:txBody>
      </p:sp>
      <p:pic>
        <p:nvPicPr>
          <p:cNvPr id="263189" name="Picture 21" descr="DSCN0549"/>
          <p:cNvPicPr preferRelativeResize="0">
            <a:picLocks noChangeAspect="1" noChangeArrowheads="1"/>
          </p:cNvPicPr>
          <p:nvPr/>
        </p:nvPicPr>
        <p:blipFill>
          <a:blip r:embed="rId17"/>
          <a:srcRect r="24998"/>
          <a:stretch>
            <a:fillRect/>
          </a:stretch>
        </p:blipFill>
        <p:spPr bwMode="auto">
          <a:xfrm>
            <a:off x="198438" y="2228850"/>
            <a:ext cx="822325" cy="822325"/>
          </a:xfrm>
          <a:prstGeom prst="rect">
            <a:avLst/>
          </a:prstGeom>
          <a:noFill/>
          <a:ln w="15875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190" name="Picture 22" descr="3100"/>
          <p:cNvPicPr preferRelativeResize="0">
            <a:picLocks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3017838" y="608013"/>
            <a:ext cx="717550" cy="914400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191" name="Picture 23" descr="4000_1"/>
          <p:cNvPicPr preferRelativeResize="0">
            <a:picLocks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09613" y="590550"/>
            <a:ext cx="681037" cy="914400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192" name="Picture 24" descr="4000_2"/>
          <p:cNvPicPr>
            <a:picLocks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1890713" y="612775"/>
            <a:ext cx="708025" cy="914400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263193" name="Text Box 25"/>
          <p:cNvSpPr txBox="1">
            <a:spLocks noChangeArrowheads="1"/>
          </p:cNvSpPr>
          <p:nvPr/>
        </p:nvSpPr>
        <p:spPr bwMode="auto">
          <a:xfrm>
            <a:off x="1862138" y="1571625"/>
            <a:ext cx="847725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Jeol 4000 #2</a:t>
            </a:r>
          </a:p>
        </p:txBody>
      </p:sp>
      <p:sp>
        <p:nvSpPr>
          <p:cNvPr id="263194" name="Text Box 26"/>
          <p:cNvSpPr txBox="1">
            <a:spLocks noChangeArrowheads="1"/>
          </p:cNvSpPr>
          <p:nvPr/>
        </p:nvSpPr>
        <p:spPr bwMode="auto">
          <a:xfrm>
            <a:off x="2955925" y="1581150"/>
            <a:ext cx="836613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Jeol 3200</a:t>
            </a:r>
          </a:p>
        </p:txBody>
      </p:sp>
      <p:sp>
        <p:nvSpPr>
          <p:cNvPr id="263195" name="Text Box 27"/>
          <p:cNvSpPr txBox="1">
            <a:spLocks noChangeArrowheads="1"/>
          </p:cNvSpPr>
          <p:nvPr/>
        </p:nvSpPr>
        <p:spPr bwMode="auto">
          <a:xfrm>
            <a:off x="541338" y="1576388"/>
            <a:ext cx="1016000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Jeol 4000#1</a:t>
            </a:r>
          </a:p>
        </p:txBody>
      </p:sp>
      <p:sp>
        <p:nvSpPr>
          <p:cNvPr id="263196" name="Text Box 28"/>
          <p:cNvSpPr txBox="1">
            <a:spLocks noChangeArrowheads="1"/>
          </p:cNvSpPr>
          <p:nvPr/>
        </p:nvSpPr>
        <p:spPr bwMode="auto">
          <a:xfrm>
            <a:off x="271463" y="3111500"/>
            <a:ext cx="723900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 </a:t>
            </a:r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Radiance</a:t>
            </a:r>
          </a:p>
        </p:txBody>
      </p:sp>
      <p:pic>
        <p:nvPicPr>
          <p:cNvPr id="263197" name="Picture 29" descr="2pRadiance1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1835150" y="2224088"/>
            <a:ext cx="769938" cy="822325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198" name="Picture 30" descr="RCM8000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1081088" y="2230438"/>
            <a:ext cx="693737" cy="822325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199" name="Picture 31" descr="OlympusMBF_SDC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3736975" y="2217738"/>
            <a:ext cx="814388" cy="830262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200" name="Picture 32" descr="OlympusFV1000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2667000" y="2225675"/>
            <a:ext cx="1008063" cy="822325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201" name="Picture 33"/>
          <p:cNvPicPr preferRelativeResize="0"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1370013" y="3954463"/>
            <a:ext cx="774700" cy="1147762"/>
          </a:xfrm>
          <a:prstGeom prst="rect">
            <a:avLst/>
          </a:prstGeom>
          <a:noFill/>
          <a:ln w="15875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202" name="Picture 34"/>
          <p:cNvPicPr preferRelativeResize="0"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303213" y="3908425"/>
            <a:ext cx="823912" cy="1106488"/>
          </a:xfrm>
          <a:prstGeom prst="rect">
            <a:avLst/>
          </a:prstGeom>
          <a:noFill/>
          <a:ln w="15875">
            <a:solidFill>
              <a:srgbClr val="FF9900"/>
            </a:solidFill>
            <a:miter lim="800000"/>
            <a:headEnd/>
            <a:tailEnd/>
          </a:ln>
        </p:spPr>
      </p:pic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3203575" y="4841875"/>
            <a:ext cx="476250" cy="311150"/>
            <a:chOff x="1980" y="3466"/>
            <a:chExt cx="900" cy="854"/>
          </a:xfrm>
        </p:grpSpPr>
        <p:sp>
          <p:nvSpPr>
            <p:cNvPr id="263233" name="AutoShape 36"/>
            <p:cNvSpPr>
              <a:spLocks noChangeArrowheads="1"/>
            </p:cNvSpPr>
            <p:nvPr/>
          </p:nvSpPr>
          <p:spPr bwMode="auto">
            <a:xfrm>
              <a:off x="2160" y="3466"/>
              <a:ext cx="540" cy="53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2805" name="AutoShape 37"/>
            <p:cNvSpPr>
              <a:spLocks noChangeArrowheads="1"/>
            </p:cNvSpPr>
            <p:nvPr/>
          </p:nvSpPr>
          <p:spPr bwMode="auto">
            <a:xfrm>
              <a:off x="1980" y="3645"/>
              <a:ext cx="540" cy="53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>
                    <a:alpha val="50000"/>
                  </a:srgbClr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ja-JP" alt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806" name="AutoShape 38"/>
            <p:cNvSpPr>
              <a:spLocks noChangeArrowheads="1"/>
            </p:cNvSpPr>
            <p:nvPr/>
          </p:nvSpPr>
          <p:spPr bwMode="auto">
            <a:xfrm>
              <a:off x="2340" y="3781"/>
              <a:ext cx="540" cy="539"/>
            </a:xfrm>
            <a:prstGeom prst="can">
              <a:avLst>
                <a:gd name="adj" fmla="val 25000"/>
              </a:avLst>
            </a:prstGeom>
            <a:gradFill rotWithShape="1">
              <a:gsLst>
                <a:gs pos="0">
                  <a:srgbClr val="FFFFFF">
                    <a:gamma/>
                    <a:shade val="46275"/>
                    <a:invGamma/>
                  </a:srgbClr>
                </a:gs>
                <a:gs pos="50000">
                  <a:srgbClr val="FFFFFF">
                    <a:alpha val="45000"/>
                  </a:srgbClr>
                </a:gs>
                <a:gs pos="100000">
                  <a:srgbClr val="FFFF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ja-JP" altLang="en-US"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263204" name="Text Box 39"/>
          <p:cNvSpPr txBox="1">
            <a:spLocks noChangeArrowheads="1"/>
          </p:cNvSpPr>
          <p:nvPr/>
        </p:nvSpPr>
        <p:spPr bwMode="auto">
          <a:xfrm>
            <a:off x="180975" y="6065838"/>
            <a:ext cx="815975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BIRN Rack</a:t>
            </a:r>
          </a:p>
        </p:txBody>
      </p:sp>
      <p:pic>
        <p:nvPicPr>
          <p:cNvPr id="263205" name="Picture 40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219075" y="4729163"/>
            <a:ext cx="603250" cy="1363662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206" name="Picture 41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2195513" y="3933825"/>
            <a:ext cx="1449387" cy="666750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pic>
        <p:nvPicPr>
          <p:cNvPr id="263207" name="Picture 42" descr="ccdb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3635375" y="5300663"/>
            <a:ext cx="847725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208" name="Text Box 43"/>
          <p:cNvSpPr txBox="1">
            <a:spLocks noChangeArrowheads="1"/>
          </p:cNvSpPr>
          <p:nvPr/>
        </p:nvSpPr>
        <p:spPr bwMode="auto">
          <a:xfrm>
            <a:off x="862013" y="180975"/>
            <a:ext cx="30353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400" b="1">
                <a:solidFill>
                  <a:schemeClr val="tx2"/>
                </a:solidFill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Internal Imaging Instruments</a:t>
            </a:r>
          </a:p>
        </p:txBody>
      </p:sp>
      <p:sp>
        <p:nvSpPr>
          <p:cNvPr id="263209" name="Text Box 44"/>
          <p:cNvSpPr txBox="1">
            <a:spLocks noChangeArrowheads="1"/>
          </p:cNvSpPr>
          <p:nvPr/>
        </p:nvSpPr>
        <p:spPr bwMode="auto">
          <a:xfrm>
            <a:off x="1246188" y="1738313"/>
            <a:ext cx="24193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200" b="1">
                <a:solidFill>
                  <a:srgbClr val="000000"/>
                </a:solidFill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Electron Microscopes</a:t>
            </a:r>
          </a:p>
        </p:txBody>
      </p:sp>
      <p:sp>
        <p:nvSpPr>
          <p:cNvPr id="263210" name="Text Box 45"/>
          <p:cNvSpPr txBox="1">
            <a:spLocks noChangeArrowheads="1"/>
          </p:cNvSpPr>
          <p:nvPr/>
        </p:nvSpPr>
        <p:spPr bwMode="auto">
          <a:xfrm>
            <a:off x="1190625" y="3252788"/>
            <a:ext cx="2419350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200" b="1">
                <a:solidFill>
                  <a:srgbClr val="000000"/>
                </a:solidFill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Light Microscopes</a:t>
            </a:r>
          </a:p>
        </p:txBody>
      </p:sp>
      <p:sp>
        <p:nvSpPr>
          <p:cNvPr id="263211" name="Text Box 46"/>
          <p:cNvSpPr txBox="1">
            <a:spLocks noChangeArrowheads="1"/>
          </p:cNvSpPr>
          <p:nvPr/>
        </p:nvSpPr>
        <p:spPr bwMode="auto">
          <a:xfrm>
            <a:off x="1163638" y="3095625"/>
            <a:ext cx="723900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 </a:t>
            </a:r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Radiance</a:t>
            </a:r>
          </a:p>
        </p:txBody>
      </p:sp>
      <p:sp>
        <p:nvSpPr>
          <p:cNvPr id="263212" name="Text Box 47"/>
          <p:cNvSpPr txBox="1">
            <a:spLocks noChangeArrowheads="1"/>
          </p:cNvSpPr>
          <p:nvPr/>
        </p:nvSpPr>
        <p:spPr bwMode="auto">
          <a:xfrm>
            <a:off x="1992313" y="3101975"/>
            <a:ext cx="723900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 </a:t>
            </a:r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Radiance</a:t>
            </a:r>
          </a:p>
        </p:txBody>
      </p:sp>
      <p:sp>
        <p:nvSpPr>
          <p:cNvPr id="263213" name="Text Box 48"/>
          <p:cNvSpPr txBox="1">
            <a:spLocks noChangeArrowheads="1"/>
          </p:cNvSpPr>
          <p:nvPr/>
        </p:nvSpPr>
        <p:spPr bwMode="auto">
          <a:xfrm>
            <a:off x="3422650" y="3081338"/>
            <a:ext cx="708025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ja-JP" altLang="en-US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 </a:t>
            </a:r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Olympus</a:t>
            </a:r>
          </a:p>
        </p:txBody>
      </p:sp>
      <p:pic>
        <p:nvPicPr>
          <p:cNvPr id="263214" name="Picture 49" descr="KBSI HV-TEM_1"/>
          <p:cNvPicPr>
            <a:picLocks noChangeAspect="1" noChangeArrowheads="1"/>
          </p:cNvPicPr>
          <p:nvPr/>
        </p:nvPicPr>
        <p:blipFill>
          <a:blip r:embed="rId29"/>
          <a:srcRect l="21089" t="12857" r="21089" b="8571"/>
          <a:stretch>
            <a:fillRect/>
          </a:stretch>
        </p:blipFill>
        <p:spPr bwMode="auto">
          <a:xfrm>
            <a:off x="7859713" y="492125"/>
            <a:ext cx="711200" cy="1189038"/>
          </a:xfrm>
          <a:prstGeom prst="rect">
            <a:avLst/>
          </a:prstGeom>
          <a:noFill/>
          <a:ln w="19050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263215" name="Text Box 50"/>
          <p:cNvSpPr txBox="1">
            <a:spLocks noChangeArrowheads="1"/>
          </p:cNvSpPr>
          <p:nvPr/>
        </p:nvSpPr>
        <p:spPr bwMode="auto">
          <a:xfrm>
            <a:off x="5356225" y="171450"/>
            <a:ext cx="3084513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4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External Imaging Instruments</a:t>
            </a:r>
          </a:p>
        </p:txBody>
      </p:sp>
      <p:sp>
        <p:nvSpPr>
          <p:cNvPr id="263216" name="Text Box 51"/>
          <p:cNvSpPr txBox="1">
            <a:spLocks noChangeArrowheads="1"/>
          </p:cNvSpPr>
          <p:nvPr/>
        </p:nvSpPr>
        <p:spPr bwMode="auto">
          <a:xfrm>
            <a:off x="7602538" y="1747838"/>
            <a:ext cx="1323975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Jeol 1.25Mev</a:t>
            </a:r>
          </a:p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Daejon, South Korea</a:t>
            </a:r>
          </a:p>
        </p:txBody>
      </p:sp>
      <p:sp>
        <p:nvSpPr>
          <p:cNvPr id="263217" name="Text Box 52"/>
          <p:cNvSpPr txBox="1">
            <a:spLocks noChangeArrowheads="1"/>
          </p:cNvSpPr>
          <p:nvPr/>
        </p:nvSpPr>
        <p:spPr bwMode="auto">
          <a:xfrm>
            <a:off x="6445250" y="1760538"/>
            <a:ext cx="92233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Jeol 3Mev</a:t>
            </a:r>
          </a:p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Osaka, Japan</a:t>
            </a:r>
          </a:p>
        </p:txBody>
      </p:sp>
      <p:sp>
        <p:nvSpPr>
          <p:cNvPr id="263218" name="Text Box 53"/>
          <p:cNvSpPr txBox="1">
            <a:spLocks noChangeArrowheads="1"/>
          </p:cNvSpPr>
          <p:nvPr/>
        </p:nvSpPr>
        <p:spPr bwMode="auto">
          <a:xfrm>
            <a:off x="5003800" y="1744663"/>
            <a:ext cx="89693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Jeol 2000</a:t>
            </a:r>
          </a:p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Oxford, U.K.</a:t>
            </a:r>
          </a:p>
        </p:txBody>
      </p:sp>
      <p:sp>
        <p:nvSpPr>
          <p:cNvPr id="263219" name="Text Box 54"/>
          <p:cNvSpPr txBox="1">
            <a:spLocks noChangeArrowheads="1"/>
          </p:cNvSpPr>
          <p:nvPr/>
        </p:nvSpPr>
        <p:spPr bwMode="auto">
          <a:xfrm>
            <a:off x="561975" y="3621088"/>
            <a:ext cx="33401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4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Computation and Storage Resources</a:t>
            </a:r>
          </a:p>
        </p:txBody>
      </p:sp>
      <p:pic>
        <p:nvPicPr>
          <p:cNvPr id="263220" name="Picture 55" descr="6509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1763713" y="5229225"/>
            <a:ext cx="547687" cy="72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221" name="Text Box 56"/>
          <p:cNvSpPr txBox="1">
            <a:spLocks noChangeArrowheads="1"/>
          </p:cNvSpPr>
          <p:nvPr/>
        </p:nvSpPr>
        <p:spPr bwMode="auto">
          <a:xfrm>
            <a:off x="5097463" y="3549650"/>
            <a:ext cx="33401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4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Viz Resources</a:t>
            </a:r>
          </a:p>
        </p:txBody>
      </p:sp>
      <p:pic>
        <p:nvPicPr>
          <p:cNvPr id="263222" name="Picture 57"/>
          <p:cNvPicPr preferRelativeResize="0">
            <a:picLocks noChangeAspect="1" noChangeArrowheads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5188" y="4076700"/>
            <a:ext cx="865187" cy="1335088"/>
          </a:xfrm>
          <a:prstGeom prst="rect">
            <a:avLst/>
          </a:prstGeom>
          <a:noFill/>
          <a:ln w="15875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263223" name="Text Box 58"/>
          <p:cNvSpPr txBox="1">
            <a:spLocks noChangeArrowheads="1"/>
          </p:cNvSpPr>
          <p:nvPr/>
        </p:nvSpPr>
        <p:spPr bwMode="auto">
          <a:xfrm>
            <a:off x="1066800" y="5427663"/>
            <a:ext cx="636588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Clusters</a:t>
            </a:r>
          </a:p>
        </p:txBody>
      </p:sp>
      <p:sp>
        <p:nvSpPr>
          <p:cNvPr id="263224" name="Text Box 59"/>
          <p:cNvSpPr txBox="1">
            <a:spLocks noChangeArrowheads="1"/>
          </p:cNvSpPr>
          <p:nvPr/>
        </p:nvSpPr>
        <p:spPr bwMode="auto">
          <a:xfrm>
            <a:off x="3708400" y="5949950"/>
            <a:ext cx="544513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CCDB</a:t>
            </a:r>
          </a:p>
        </p:txBody>
      </p:sp>
      <p:sp>
        <p:nvSpPr>
          <p:cNvPr id="263225" name="Text Box 60"/>
          <p:cNvSpPr txBox="1">
            <a:spLocks noChangeArrowheads="1"/>
          </p:cNvSpPr>
          <p:nvPr/>
        </p:nvSpPr>
        <p:spPr bwMode="auto">
          <a:xfrm>
            <a:off x="1403350" y="5949950"/>
            <a:ext cx="1260475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Optical Networking</a:t>
            </a:r>
          </a:p>
        </p:txBody>
      </p:sp>
      <p:sp>
        <p:nvSpPr>
          <p:cNvPr id="263226" name="Text Box 61"/>
          <p:cNvSpPr txBox="1">
            <a:spLocks noChangeArrowheads="1"/>
          </p:cNvSpPr>
          <p:nvPr/>
        </p:nvSpPr>
        <p:spPr bwMode="auto">
          <a:xfrm>
            <a:off x="2484438" y="4652963"/>
            <a:ext cx="601662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Storage</a:t>
            </a:r>
          </a:p>
        </p:txBody>
      </p:sp>
      <p:sp>
        <p:nvSpPr>
          <p:cNvPr id="263227" name="Text Box 62"/>
          <p:cNvSpPr txBox="1">
            <a:spLocks noChangeArrowheads="1"/>
          </p:cNvSpPr>
          <p:nvPr/>
        </p:nvSpPr>
        <p:spPr bwMode="auto">
          <a:xfrm>
            <a:off x="5821363" y="4795838"/>
            <a:ext cx="515937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Calit2</a:t>
            </a:r>
          </a:p>
        </p:txBody>
      </p:sp>
      <p:sp>
        <p:nvSpPr>
          <p:cNvPr id="263228" name="Text Box 63"/>
          <p:cNvSpPr txBox="1">
            <a:spLocks noChangeArrowheads="1"/>
          </p:cNvSpPr>
          <p:nvPr/>
        </p:nvSpPr>
        <p:spPr bwMode="auto">
          <a:xfrm>
            <a:off x="7969250" y="4783138"/>
            <a:ext cx="630238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NCMIR</a:t>
            </a:r>
          </a:p>
        </p:txBody>
      </p:sp>
      <p:sp>
        <p:nvSpPr>
          <p:cNvPr id="263229" name="Text Box 64"/>
          <p:cNvSpPr txBox="1">
            <a:spLocks noChangeArrowheads="1"/>
          </p:cNvSpPr>
          <p:nvPr/>
        </p:nvSpPr>
        <p:spPr bwMode="auto">
          <a:xfrm>
            <a:off x="6597650" y="6083300"/>
            <a:ext cx="444500" cy="244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EVL</a:t>
            </a:r>
          </a:p>
        </p:txBody>
      </p:sp>
      <p:pic>
        <p:nvPicPr>
          <p:cNvPr id="263230" name="Picture 65" descr="evl"/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7370763" y="6424613"/>
            <a:ext cx="1031875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231" name="Picture 66"/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2555875" y="4941888"/>
            <a:ext cx="655638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3232" name="Text Box 67"/>
          <p:cNvSpPr txBox="1">
            <a:spLocks noChangeArrowheads="1"/>
          </p:cNvSpPr>
          <p:nvPr/>
        </p:nvSpPr>
        <p:spPr bwMode="auto">
          <a:xfrm>
            <a:off x="2411413" y="5734050"/>
            <a:ext cx="1176337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HDTV Trans.</a:t>
            </a:r>
          </a:p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KDDI</a:t>
            </a:r>
          </a:p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NTT</a:t>
            </a:r>
          </a:p>
          <a:p>
            <a:pPr algn="ctr"/>
            <a:r>
              <a:rPr lang="en-US" altLang="ja-JP" sz="1000" b="1">
                <a:latin typeface="Times New Roman" pitchFamily="-112" charset="0"/>
                <a:ea typeface="Times New Roman" pitchFamily="-112" charset="0"/>
                <a:cs typeface="Times New Roman" pitchFamily="-112" charset="0"/>
              </a:rPr>
              <a:t>Research Channel</a:t>
            </a: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391400" y="6581001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/>
              <a:t>Source: Mark </a:t>
            </a:r>
            <a:r>
              <a:rPr kumimoji="1" lang="en-US" altLang="ja-JP" sz="1200" dirty="0" err="1" smtClean="0"/>
              <a:t>Ellisman</a:t>
            </a:r>
            <a:endParaRPr kumimoji="1" lang="ja-JP" alt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18" name="Picture 5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8525" y="1249363"/>
            <a:ext cx="2198688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52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ja-JP" sz="2900"/>
              <a:t>Step Two: Build a Rocks / SAGE OptIPortal</a:t>
            </a:r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4452938" y="4533900"/>
            <a:ext cx="2154237" cy="1771650"/>
            <a:chOff x="4575" y="3196"/>
            <a:chExt cx="1465" cy="1220"/>
          </a:xfrm>
        </p:grpSpPr>
        <p:pic>
          <p:nvPicPr>
            <p:cNvPr id="26525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75" y="3196"/>
              <a:ext cx="1357" cy="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5253" name="Text Box 5"/>
            <p:cNvSpPr txBox="1">
              <a:spLocks noChangeArrowheads="1"/>
            </p:cNvSpPr>
            <p:nvPr/>
          </p:nvSpPr>
          <p:spPr bwMode="auto">
            <a:xfrm>
              <a:off x="4827" y="3966"/>
              <a:ext cx="1213" cy="45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lg" len="lg"/>
            </a:ln>
          </p:spPr>
          <p:txBody>
            <a:bodyPr lIns="99991" tIns="49202" rIns="99991" bIns="49202">
              <a:prstTxWarp prst="textNoShape">
                <a:avLst/>
              </a:prstTxWarp>
              <a:spAutoFit/>
            </a:bodyPr>
            <a:lstStyle/>
            <a:p>
              <a:pPr defTabSz="839788" eaLnBrk="1" hangingPunct="1">
                <a:spcBef>
                  <a:spcPct val="50000"/>
                </a:spcBef>
              </a:pPr>
              <a:r>
                <a:rPr lang="en-US" altLang="ja-JP" sz="1800">
                  <a:solidFill>
                    <a:srgbClr val="FFFF00"/>
                  </a:solidFill>
                  <a:ea typeface="Arial" pitchFamily="-112" charset="0"/>
                  <a:cs typeface="Arial" pitchFamily="-112" charset="0"/>
                </a:rPr>
                <a:t>NCMIR@UCSD</a:t>
              </a:r>
            </a:p>
          </p:txBody>
        </p:sp>
      </p:grp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6646863" y="4537075"/>
            <a:ext cx="2497137" cy="1444625"/>
            <a:chOff x="143" y="3208"/>
            <a:chExt cx="1699" cy="994"/>
          </a:xfrm>
        </p:grpSpPr>
        <p:pic>
          <p:nvPicPr>
            <p:cNvPr id="265250" name="Picture 7" descr="SF106_789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3" y="3208"/>
              <a:ext cx="1452" cy="9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5251" name="Text Box 8"/>
            <p:cNvSpPr txBox="1">
              <a:spLocks noChangeArrowheads="1"/>
            </p:cNvSpPr>
            <p:nvPr/>
          </p:nvSpPr>
          <p:spPr bwMode="auto">
            <a:xfrm>
              <a:off x="732" y="3943"/>
              <a:ext cx="1110" cy="25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lg" len="lg"/>
            </a:ln>
          </p:spPr>
          <p:txBody>
            <a:bodyPr lIns="99991" tIns="49202" rIns="99991" bIns="49202">
              <a:prstTxWarp prst="textNoShape">
                <a:avLst/>
              </a:prstTxWarp>
              <a:spAutoFit/>
            </a:bodyPr>
            <a:lstStyle/>
            <a:p>
              <a:pPr defTabSz="839788" eaLnBrk="1" hangingPunct="1">
                <a:spcBef>
                  <a:spcPct val="50000"/>
                </a:spcBef>
              </a:pPr>
              <a:r>
                <a:rPr lang="en-US" altLang="ja-JP" sz="1800">
                  <a:solidFill>
                    <a:srgbClr val="FFFF00"/>
                  </a:solidFill>
                  <a:ea typeface="Arial" pitchFamily="-112" charset="0"/>
                  <a:cs typeface="Arial" pitchFamily="-112" charset="0"/>
                </a:rPr>
                <a:t>SIO@UCSD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699250" y="2917825"/>
            <a:ext cx="2076450" cy="1468438"/>
            <a:chOff x="1584" y="2673"/>
            <a:chExt cx="1248" cy="859"/>
          </a:xfrm>
        </p:grpSpPr>
        <p:pic>
          <p:nvPicPr>
            <p:cNvPr id="265248" name="Picture 10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584" y="2673"/>
              <a:ext cx="1248" cy="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5249" name="Text Box 11"/>
            <p:cNvSpPr txBox="1">
              <a:spLocks noChangeArrowheads="1"/>
            </p:cNvSpPr>
            <p:nvPr/>
          </p:nvSpPr>
          <p:spPr bwMode="auto">
            <a:xfrm>
              <a:off x="2400" y="3312"/>
              <a:ext cx="406" cy="220"/>
            </a:xfrm>
            <a:prstGeom prst="rect">
              <a:avLst/>
            </a:prstGeom>
            <a:solidFill>
              <a:schemeClr val="bg1">
                <a:alpha val="58038"/>
              </a:schemeClr>
            </a:solidFill>
            <a:ln w="28575">
              <a:noFill/>
              <a:miter lim="800000"/>
              <a:headEnd/>
              <a:tailEnd type="none" w="lg" len="lg"/>
            </a:ln>
          </p:spPr>
          <p:txBody>
            <a:bodyPr lIns="99991" tIns="49202" rIns="99991" bIns="49202">
              <a:prstTxWarp prst="textNoShape">
                <a:avLst/>
              </a:prstTxWarp>
              <a:spAutoFit/>
            </a:bodyPr>
            <a:lstStyle/>
            <a:p>
              <a:pPr defTabSz="839788" eaLnBrk="1" hangingPunct="1">
                <a:spcBef>
                  <a:spcPct val="50000"/>
                </a:spcBef>
              </a:pPr>
              <a:r>
                <a:rPr lang="en-US" altLang="ja-JP" sz="1800">
                  <a:solidFill>
                    <a:srgbClr val="FFFF00"/>
                  </a:solidFill>
                  <a:ea typeface="Arial" pitchFamily="-112" charset="0"/>
                  <a:cs typeface="Arial" pitchFamily="-112" charset="0"/>
                </a:rPr>
                <a:t>UIC</a:t>
              </a:r>
            </a:p>
          </p:txBody>
        </p:sp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180975" y="4565650"/>
            <a:ext cx="2336800" cy="1428750"/>
            <a:chOff x="1659" y="3254"/>
            <a:chExt cx="1590" cy="984"/>
          </a:xfrm>
        </p:grpSpPr>
        <p:pic>
          <p:nvPicPr>
            <p:cNvPr id="265246" name="Picture 18" descr="fBIRN_IMG_1900"/>
            <p:cNvPicPr>
              <a:picLocks noChangeAspect="1" noChangeArrowheads="1"/>
            </p:cNvPicPr>
            <p:nvPr/>
          </p:nvPicPr>
          <p:blipFill>
            <a:blip r:embed="rId7">
              <a:lum bright="12000" contrast="12000"/>
            </a:blip>
            <a:srcRect/>
            <a:stretch>
              <a:fillRect/>
            </a:stretch>
          </p:blipFill>
          <p:spPr bwMode="auto">
            <a:xfrm>
              <a:off x="1659" y="3254"/>
              <a:ext cx="1451" cy="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5247" name="Text Box 19"/>
            <p:cNvSpPr txBox="1">
              <a:spLocks noChangeArrowheads="1"/>
            </p:cNvSpPr>
            <p:nvPr/>
          </p:nvSpPr>
          <p:spPr bwMode="auto">
            <a:xfrm>
              <a:off x="2175" y="3979"/>
              <a:ext cx="1074" cy="25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lg" len="lg"/>
            </a:ln>
          </p:spPr>
          <p:txBody>
            <a:bodyPr lIns="99991" tIns="49202" rIns="99991" bIns="49202">
              <a:prstTxWarp prst="textNoShape">
                <a:avLst/>
              </a:prstTxWarp>
              <a:spAutoFit/>
            </a:bodyPr>
            <a:lstStyle/>
            <a:p>
              <a:pPr defTabSz="839788" eaLnBrk="1" hangingPunct="1">
                <a:spcBef>
                  <a:spcPct val="50000"/>
                </a:spcBef>
              </a:pPr>
              <a:r>
                <a:rPr lang="en-US" altLang="ja-JP" sz="1800">
                  <a:solidFill>
                    <a:srgbClr val="FFFF00"/>
                  </a:solidFill>
                  <a:ea typeface="Arial" pitchFamily="-112" charset="0"/>
                  <a:cs typeface="Arial" pitchFamily="-112" charset="0"/>
                </a:rPr>
                <a:t>Calit2@UCI</a:t>
              </a: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2524125" y="1243013"/>
            <a:ext cx="2062163" cy="1438275"/>
            <a:chOff x="288" y="2705"/>
            <a:chExt cx="1248" cy="783"/>
          </a:xfrm>
        </p:grpSpPr>
        <p:pic>
          <p:nvPicPr>
            <p:cNvPr id="265244" name="Picture 2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88" y="2705"/>
              <a:ext cx="1248" cy="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5245" name="Text Box 24"/>
            <p:cNvSpPr txBox="1">
              <a:spLocks noChangeArrowheads="1"/>
            </p:cNvSpPr>
            <p:nvPr/>
          </p:nvSpPr>
          <p:spPr bwMode="auto">
            <a:xfrm>
              <a:off x="1056" y="3283"/>
              <a:ext cx="480" cy="205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lg" len="lg"/>
            </a:ln>
          </p:spPr>
          <p:txBody>
            <a:bodyPr lIns="99991" tIns="49202" rIns="99991" bIns="49202">
              <a:prstTxWarp prst="textNoShape">
                <a:avLst/>
              </a:prstTxWarp>
              <a:spAutoFit/>
            </a:bodyPr>
            <a:lstStyle/>
            <a:p>
              <a:pPr defTabSz="839788" eaLnBrk="1" hangingPunct="1">
                <a:spcBef>
                  <a:spcPct val="50000"/>
                </a:spcBef>
              </a:pPr>
              <a:r>
                <a:rPr lang="en-US" altLang="ja-JP" sz="1800">
                  <a:solidFill>
                    <a:srgbClr val="FFFF00"/>
                  </a:solidFill>
                  <a:ea typeface="Arial" pitchFamily="-112" charset="0"/>
                  <a:cs typeface="Arial" pitchFamily="-112" charset="0"/>
                </a:rPr>
                <a:t>KISTI</a:t>
              </a:r>
            </a:p>
          </p:txBody>
        </p: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4695825" y="2952750"/>
            <a:ext cx="2093913" cy="1538288"/>
            <a:chOff x="4666" y="965"/>
            <a:chExt cx="1424" cy="1059"/>
          </a:xfrm>
        </p:grpSpPr>
        <p:pic>
          <p:nvPicPr>
            <p:cNvPr id="265242" name="Picture 25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666" y="965"/>
              <a:ext cx="1296" cy="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5243" name="Text Box 26"/>
            <p:cNvSpPr txBox="1">
              <a:spLocks noChangeArrowheads="1"/>
            </p:cNvSpPr>
            <p:nvPr/>
          </p:nvSpPr>
          <p:spPr bwMode="auto">
            <a:xfrm>
              <a:off x="5340" y="1574"/>
              <a:ext cx="750" cy="450"/>
            </a:xfrm>
            <a:prstGeom prst="rect">
              <a:avLst/>
            </a:prstGeom>
            <a:solidFill>
              <a:schemeClr val="bg1">
                <a:alpha val="18823"/>
              </a:schemeClr>
            </a:solidFill>
            <a:ln w="28575">
              <a:noFill/>
              <a:miter lim="800000"/>
              <a:headEnd/>
              <a:tailEnd type="none" w="lg" len="lg"/>
            </a:ln>
          </p:spPr>
          <p:txBody>
            <a:bodyPr lIns="99991" tIns="49202" rIns="99991" bIns="49202">
              <a:prstTxWarp prst="textNoShape">
                <a:avLst/>
              </a:prstTxWarp>
              <a:spAutoFit/>
            </a:bodyPr>
            <a:lstStyle/>
            <a:p>
              <a:pPr defTabSz="839788" eaLnBrk="1" hangingPunct="1">
                <a:spcBef>
                  <a:spcPct val="50000"/>
                </a:spcBef>
              </a:pPr>
              <a:r>
                <a:rPr lang="en-US" altLang="ja-JP" sz="1800">
                  <a:solidFill>
                    <a:srgbClr val="FFFF00"/>
                  </a:solidFill>
                  <a:ea typeface="Arial" pitchFamily="-112" charset="0"/>
                  <a:cs typeface="Arial" pitchFamily="-112" charset="0"/>
                </a:rPr>
                <a:t>NCSA &amp; TRECC</a:t>
              </a:r>
            </a:p>
          </p:txBody>
        </p:sp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2462213" y="4679950"/>
            <a:ext cx="2274887" cy="1339850"/>
            <a:chOff x="3220" y="3278"/>
            <a:chExt cx="1548" cy="923"/>
          </a:xfrm>
        </p:grpSpPr>
        <p:pic>
          <p:nvPicPr>
            <p:cNvPr id="265240" name="Picture 28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220" y="3278"/>
              <a:ext cx="1296" cy="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5241" name="Text Box 29"/>
            <p:cNvSpPr txBox="1">
              <a:spLocks noChangeArrowheads="1"/>
            </p:cNvSpPr>
            <p:nvPr/>
          </p:nvSpPr>
          <p:spPr bwMode="auto">
            <a:xfrm>
              <a:off x="3482" y="3942"/>
              <a:ext cx="1286" cy="25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 type="none" w="lg" len="lg"/>
            </a:ln>
          </p:spPr>
          <p:txBody>
            <a:bodyPr lIns="99991" tIns="49202" rIns="99991" bIns="49202">
              <a:prstTxWarp prst="textNoShape">
                <a:avLst/>
              </a:prstTxWarp>
              <a:spAutoFit/>
            </a:bodyPr>
            <a:lstStyle/>
            <a:p>
              <a:pPr defTabSz="839788" eaLnBrk="1" hangingPunct="1">
                <a:spcBef>
                  <a:spcPct val="50000"/>
                </a:spcBef>
              </a:pPr>
              <a:r>
                <a:rPr lang="en-US" altLang="ja-JP" sz="1800">
                  <a:solidFill>
                    <a:srgbClr val="FFFF00"/>
                  </a:solidFill>
                  <a:ea typeface="Arial" pitchFamily="-112" charset="0"/>
                  <a:cs typeface="Arial" pitchFamily="-112" charset="0"/>
                </a:rPr>
                <a:t>Calit2@UCSD</a:t>
              </a:r>
            </a:p>
          </p:txBody>
        </p:sp>
      </p:grpSp>
      <p:grpSp>
        <p:nvGrpSpPr>
          <p:cNvPr id="9" name="Group 50"/>
          <p:cNvGrpSpPr>
            <a:grpSpLocks/>
          </p:cNvGrpSpPr>
          <p:nvPr/>
        </p:nvGrpSpPr>
        <p:grpSpPr bwMode="auto">
          <a:xfrm>
            <a:off x="246063" y="1249363"/>
            <a:ext cx="1976437" cy="1397000"/>
            <a:chOff x="314" y="979"/>
            <a:chExt cx="1345" cy="963"/>
          </a:xfrm>
        </p:grpSpPr>
        <p:pic>
          <p:nvPicPr>
            <p:cNvPr id="265238" name="Picture 3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14" y="979"/>
              <a:ext cx="1345" cy="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5239" name="Text Box 31"/>
            <p:cNvSpPr txBox="1">
              <a:spLocks noChangeArrowheads="1"/>
            </p:cNvSpPr>
            <p:nvPr/>
          </p:nvSpPr>
          <p:spPr bwMode="auto">
            <a:xfrm>
              <a:off x="1128" y="1699"/>
              <a:ext cx="525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9262" tIns="49632" rIns="99262" bIns="49632">
              <a:prstTxWarp prst="textNoShape">
                <a:avLst/>
              </a:prstTxWarp>
              <a:spAutoFit/>
            </a:bodyPr>
            <a:lstStyle/>
            <a:p>
              <a:pPr defTabSz="912813" eaLnBrk="1" hangingPunct="1">
                <a:lnSpc>
                  <a:spcPct val="40000"/>
                </a:lnSpc>
              </a:pPr>
              <a:r>
                <a:rPr lang="ja-JP" altLang="en-US" sz="2000">
                  <a:solidFill>
                    <a:srgbClr val="FFFF00"/>
                  </a:solidFill>
                  <a:ea typeface="Arial" pitchFamily="-112" charset="0"/>
                  <a:cs typeface="Arial" pitchFamily="-112" charset="0"/>
                </a:rPr>
                <a:t/>
              </a:r>
              <a:br>
                <a:rPr lang="ja-JP" altLang="en-US" sz="2000">
                  <a:solidFill>
                    <a:srgbClr val="FFFF00"/>
                  </a:solidFill>
                  <a:ea typeface="Arial" pitchFamily="-112" charset="0"/>
                  <a:cs typeface="Arial" pitchFamily="-112" charset="0"/>
                </a:rPr>
              </a:br>
              <a:r>
                <a:rPr lang="en-US" altLang="ja-JP" sz="2000">
                  <a:solidFill>
                    <a:srgbClr val="FFFF00"/>
                  </a:solidFill>
                  <a:ea typeface="Arial" pitchFamily="-112" charset="0"/>
                  <a:cs typeface="Arial" pitchFamily="-112" charset="0"/>
                </a:rPr>
                <a:t>AIST</a:t>
              </a:r>
            </a:p>
          </p:txBody>
        </p:sp>
      </p:grpSp>
      <p:sp>
        <p:nvSpPr>
          <p:cNvPr id="265228" name="Text Box 38"/>
          <p:cNvSpPr txBox="1">
            <a:spLocks noChangeArrowheads="1"/>
          </p:cNvSpPr>
          <p:nvPr/>
        </p:nvSpPr>
        <p:spPr bwMode="auto">
          <a:xfrm>
            <a:off x="4691063" y="2286000"/>
            <a:ext cx="1020762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66" tIns="45302" rIns="92066" bIns="45302">
            <a:prstTxWarp prst="textNoShape">
              <a:avLst/>
            </a:prstTxWarp>
            <a:spAutoFit/>
          </a:bodyPr>
          <a:lstStyle/>
          <a:p>
            <a:pPr defTabSz="839788" eaLnBrk="1" hangingPunct="1"/>
            <a:r>
              <a:rPr lang="en-US" altLang="ja-JP" sz="1800">
                <a:solidFill>
                  <a:srgbClr val="FFFF00"/>
                </a:solidFill>
                <a:ea typeface="Arial" pitchFamily="-112" charset="0"/>
                <a:cs typeface="Arial" pitchFamily="-112" charset="0"/>
              </a:rPr>
              <a:t>UZurich</a:t>
            </a:r>
          </a:p>
        </p:txBody>
      </p:sp>
      <p:pic>
        <p:nvPicPr>
          <p:cNvPr id="265229" name="Picture 44" descr="remote testing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948488" y="1284288"/>
            <a:ext cx="1806575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5230" name="Text Box 45"/>
          <p:cNvSpPr txBox="1">
            <a:spLocks noChangeArrowheads="1"/>
          </p:cNvSpPr>
          <p:nvPr/>
        </p:nvSpPr>
        <p:spPr bwMode="auto">
          <a:xfrm>
            <a:off x="8039100" y="2366963"/>
            <a:ext cx="76835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66" tIns="45302" rIns="92066" bIns="45302">
            <a:prstTxWarp prst="textNoShape">
              <a:avLst/>
            </a:prstTxWarp>
            <a:spAutoFit/>
          </a:bodyPr>
          <a:lstStyle/>
          <a:p>
            <a:pPr defTabSz="839788" eaLnBrk="1" hangingPunct="1"/>
            <a:r>
              <a:rPr lang="en-US" altLang="ja-JP" sz="1800">
                <a:solidFill>
                  <a:srgbClr val="FFFF00"/>
                </a:solidFill>
                <a:ea typeface="Arial" pitchFamily="-112" charset="0"/>
                <a:cs typeface="Arial" pitchFamily="-112" charset="0"/>
              </a:rPr>
              <a:t>CNIC</a:t>
            </a:r>
          </a:p>
        </p:txBody>
      </p:sp>
      <p:pic>
        <p:nvPicPr>
          <p:cNvPr id="265231" name="Picture 47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1450" y="3011488"/>
            <a:ext cx="2198688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5232" name="Text Box 48"/>
          <p:cNvSpPr txBox="1">
            <a:spLocks noChangeArrowheads="1"/>
          </p:cNvSpPr>
          <p:nvPr/>
        </p:nvSpPr>
        <p:spPr bwMode="auto">
          <a:xfrm>
            <a:off x="1477963" y="3030538"/>
            <a:ext cx="876300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66" tIns="45302" rIns="92066" bIns="45302">
            <a:prstTxWarp prst="textNoShape">
              <a:avLst/>
            </a:prstTxWarp>
            <a:spAutoFit/>
          </a:bodyPr>
          <a:lstStyle/>
          <a:p>
            <a:pPr defTabSz="839788" eaLnBrk="1" hangingPunct="1"/>
            <a:r>
              <a:rPr lang="en-US" altLang="ja-JP" sz="1800">
                <a:solidFill>
                  <a:srgbClr val="FFFF00"/>
                </a:solidFill>
                <a:ea typeface="Arial" pitchFamily="-112" charset="0"/>
                <a:cs typeface="Arial" pitchFamily="-112" charset="0"/>
              </a:rPr>
              <a:t>NCHC</a:t>
            </a:r>
          </a:p>
        </p:txBody>
      </p:sp>
      <p:pic>
        <p:nvPicPr>
          <p:cNvPr id="265233" name="Picture 54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2795588" y="6124575"/>
            <a:ext cx="183515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34" name="Picture 5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732338" y="6170613"/>
            <a:ext cx="202565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5235" name="Picture 56" descr="Osaka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660650" y="2911475"/>
            <a:ext cx="1900238" cy="143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5236" name="Text Box 57"/>
          <p:cNvSpPr txBox="1">
            <a:spLocks noChangeArrowheads="1"/>
          </p:cNvSpPr>
          <p:nvPr/>
        </p:nvSpPr>
        <p:spPr bwMode="auto">
          <a:xfrm>
            <a:off x="2660650" y="4065588"/>
            <a:ext cx="1109663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66" tIns="45302" rIns="92066" bIns="45302">
            <a:prstTxWarp prst="textNoShape">
              <a:avLst/>
            </a:prstTxWarp>
            <a:spAutoFit/>
          </a:bodyPr>
          <a:lstStyle/>
          <a:p>
            <a:pPr defTabSz="839788" eaLnBrk="1" hangingPunct="1"/>
            <a:r>
              <a:rPr lang="en-US" altLang="ja-JP" sz="1800">
                <a:solidFill>
                  <a:srgbClr val="FFFF00"/>
                </a:solidFill>
                <a:ea typeface="Arial" pitchFamily="-112" charset="0"/>
                <a:cs typeface="Arial" pitchFamily="-112" charset="0"/>
              </a:rPr>
              <a:t>Osaka U</a:t>
            </a:r>
          </a:p>
        </p:txBody>
      </p:sp>
      <p:sp>
        <p:nvSpPr>
          <p:cNvPr id="265237" name="Text Box 37"/>
          <p:cNvSpPr txBox="1">
            <a:spLocks noChangeArrowheads="1"/>
          </p:cNvSpPr>
          <p:nvPr/>
        </p:nvSpPr>
        <p:spPr bwMode="auto">
          <a:xfrm>
            <a:off x="6732588" y="6165850"/>
            <a:ext cx="12954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600"/>
              <a:t>Source: Larry Smarr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What is the plan for this year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ja-JP" dirty="0"/>
              <a:t>Make 10Gbps enabled </a:t>
            </a:r>
            <a:r>
              <a:rPr lang="en-US" altLang="ja-JP" dirty="0" smtClean="0"/>
              <a:t>TD</a:t>
            </a:r>
          </a:p>
          <a:p>
            <a:pPr lvl="1"/>
            <a:r>
              <a:rPr lang="en-US" altLang="ja-JP" dirty="0" smtClean="0"/>
              <a:t>Osaka U, NICT, KISTI, NCHC, Kyoto U</a:t>
            </a:r>
          </a:p>
          <a:p>
            <a:r>
              <a:rPr lang="en-US" altLang="ja-JP" dirty="0"/>
              <a:t>PRIME project</a:t>
            </a:r>
          </a:p>
          <a:p>
            <a:pPr lvl="1"/>
            <a:r>
              <a:rPr lang="en-US" altLang="ja-JP" dirty="0"/>
              <a:t>3D </a:t>
            </a:r>
            <a:r>
              <a:rPr lang="en-US" altLang="ja-JP" dirty="0" err="1"/>
              <a:t>teleexistance</a:t>
            </a:r>
            <a:r>
              <a:rPr lang="en-US" altLang="ja-JP" dirty="0"/>
              <a:t> project</a:t>
            </a:r>
            <a:endParaRPr lang="en-US" altLang="ja-JP" dirty="0" smtClean="0"/>
          </a:p>
          <a:p>
            <a:r>
              <a:rPr lang="en-US" altLang="ja-JP" dirty="0" smtClean="0"/>
              <a:t>Joint </a:t>
            </a:r>
            <a:r>
              <a:rPr lang="en-US" altLang="ja-JP" dirty="0"/>
              <a:t>WG with </a:t>
            </a:r>
            <a:r>
              <a:rPr lang="en-US" altLang="ja-JP" dirty="0" err="1"/>
              <a:t>GeoScience</a:t>
            </a:r>
            <a:r>
              <a:rPr lang="en-US" altLang="ja-JP" dirty="0"/>
              <a:t> WG in</a:t>
            </a:r>
            <a:r>
              <a:rPr lang="en-US" altLang="ja-JP" dirty="0" smtClean="0"/>
              <a:t> PRAGMA 15</a:t>
            </a:r>
          </a:p>
          <a:p>
            <a:pPr lvl="1"/>
            <a:r>
              <a:rPr lang="en-US" altLang="ja-JP" dirty="0"/>
              <a:t>Urban environment </a:t>
            </a:r>
            <a:r>
              <a:rPr lang="en-US" altLang="ja-JP" dirty="0" smtClean="0"/>
              <a:t>monitoring</a:t>
            </a:r>
            <a:endParaRPr lang="en-US" altLang="ja-JP" dirty="0"/>
          </a:p>
          <a:p>
            <a:pPr lvl="1"/>
            <a:r>
              <a:rPr lang="en-US" altLang="ja-JP" dirty="0"/>
              <a:t>Data Processing, Sharing, </a:t>
            </a:r>
            <a:r>
              <a:rPr lang="en-US" altLang="ja-JP" dirty="0" smtClean="0"/>
              <a:t>Visualization</a:t>
            </a:r>
          </a:p>
          <a:p>
            <a:r>
              <a:rPr lang="en-US" altLang="ja-JP" dirty="0" smtClean="0"/>
              <a:t>New Project</a:t>
            </a:r>
          </a:p>
          <a:p>
            <a:pPr lvl="1"/>
            <a:r>
              <a:rPr lang="en-US" altLang="ja-JP" dirty="0" smtClean="0"/>
              <a:t>Parallel rendering, Interaction</a:t>
            </a:r>
          </a:p>
          <a:p>
            <a:pPr lvl="1"/>
            <a:r>
              <a:rPr lang="en-US" altLang="ja-JP" dirty="0" smtClean="0"/>
              <a:t>Cultural Heritage</a:t>
            </a:r>
          </a:p>
          <a:p>
            <a:pPr lvl="1"/>
            <a:endParaRPr lang="en-US" altLang="ja-JP" dirty="0"/>
          </a:p>
          <a:p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Issues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Joint WG with </a:t>
            </a:r>
            <a:r>
              <a:rPr lang="en-US" altLang="ja-JP" dirty="0" err="1" smtClean="0"/>
              <a:t>GeoScience</a:t>
            </a:r>
            <a:r>
              <a:rPr lang="en-US" altLang="ja-JP" dirty="0" smtClean="0"/>
              <a:t>: Need more time</a:t>
            </a:r>
          </a:p>
          <a:p>
            <a:pPr lvl="1"/>
            <a:r>
              <a:rPr lang="en-US" altLang="ja-JP" dirty="0" smtClean="0"/>
              <a:t>Let’s do it again</a:t>
            </a:r>
          </a:p>
          <a:p>
            <a:r>
              <a:rPr lang="en-US" altLang="ja-JP" dirty="0" smtClean="0"/>
              <a:t>Demo for SC08</a:t>
            </a:r>
          </a:p>
          <a:p>
            <a:r>
              <a:rPr lang="en-US" altLang="ja-JP" dirty="0" smtClean="0"/>
              <a:t>Push from Education</a:t>
            </a:r>
          </a:p>
          <a:p>
            <a:pPr marL="742950" lvl="2" indent="-342900"/>
            <a:r>
              <a:rPr lang="en-US" altLang="ja-JP" dirty="0" smtClean="0"/>
              <a:t>Push From education: HD lecture series = Part of </a:t>
            </a:r>
            <a:r>
              <a:rPr lang="en-US" altLang="ja-JP" dirty="0" err="1" smtClean="0"/>
              <a:t>Pragma</a:t>
            </a:r>
            <a:r>
              <a:rPr lang="en-US" altLang="ja-JP" dirty="0" smtClean="0"/>
              <a:t> Outreach</a:t>
            </a:r>
          </a:p>
          <a:p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/>
          <a:lstStyle/>
          <a:p>
            <a:r>
              <a:rPr lang="en-US" altLang="ja-JP" dirty="0" smtClean="0"/>
              <a:t>What happens after PRAGMA 15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SC08</a:t>
            </a:r>
          </a:p>
          <a:p>
            <a:pPr lvl="1"/>
            <a:r>
              <a:rPr lang="en-US" altLang="ja-JP" dirty="0" err="1" smtClean="0">
                <a:cs typeface="ＭＳ Ｐゴシック" pitchFamily="-112" charset="-128"/>
              </a:rPr>
              <a:t>Peta</a:t>
            </a:r>
            <a:r>
              <a:rPr lang="en-US" altLang="ja-JP" dirty="0" smtClean="0">
                <a:cs typeface="ＭＳ Ｐゴシック" pitchFamily="-112" charset="-128"/>
              </a:rPr>
              <a:t>-scale Visualization Platform</a:t>
            </a:r>
          </a:p>
          <a:p>
            <a:pPr lvl="1"/>
            <a:r>
              <a:rPr lang="en-US" altLang="ja-JP" dirty="0" smtClean="0">
                <a:cs typeface="ＭＳ Ｐゴシック" pitchFamily="-112" charset="-128"/>
              </a:rPr>
              <a:t>Many TDW</a:t>
            </a:r>
          </a:p>
          <a:p>
            <a:pPr lvl="2"/>
            <a:r>
              <a:rPr lang="en-US" altLang="ja-JP" dirty="0" smtClean="0">
                <a:cs typeface="ＭＳ Ｐゴシック" pitchFamily="-112" charset="-128"/>
              </a:rPr>
              <a:t>Used for Large scale Visualization and HD streaming</a:t>
            </a:r>
          </a:p>
          <a:p>
            <a:pPr lvl="1"/>
            <a:r>
              <a:rPr lang="en-US" altLang="ja-JP" dirty="0" smtClean="0">
                <a:cs typeface="ＭＳ Ｐゴシック" pitchFamily="-112" charset="-128"/>
              </a:rPr>
              <a:t>Sensor net activity</a:t>
            </a:r>
          </a:p>
          <a:p>
            <a:r>
              <a:rPr lang="en-US" altLang="ja-JP" dirty="0" err="1" smtClean="0">
                <a:cs typeface="ＭＳ Ｐゴシック" pitchFamily="-112" charset="-128"/>
              </a:rPr>
              <a:t>Pragma</a:t>
            </a:r>
            <a:r>
              <a:rPr lang="en-US" altLang="ja-JP" dirty="0" smtClean="0">
                <a:cs typeface="ＭＳ Ｐゴシック" pitchFamily="-112" charset="-128"/>
              </a:rPr>
              <a:t> Institute in </a:t>
            </a:r>
            <a:r>
              <a:rPr lang="en-US" altLang="ja-JP" dirty="0" err="1" smtClean="0">
                <a:cs typeface="ＭＳ Ｐゴシック" pitchFamily="-112" charset="-128"/>
              </a:rPr>
              <a:t>Taichu</a:t>
            </a:r>
            <a:endParaRPr lang="en-US" altLang="ja-JP" dirty="0" smtClean="0">
              <a:cs typeface="ＭＳ Ｐゴシック" pitchFamily="-112" charset="-128"/>
            </a:endParaRPr>
          </a:p>
          <a:p>
            <a:pPr lvl="1"/>
            <a:r>
              <a:rPr lang="en-US" altLang="ja-JP" dirty="0" smtClean="0">
                <a:cs typeface="ＭＳ Ｐゴシック" pitchFamily="-112" charset="-128"/>
              </a:rPr>
              <a:t>More Collaboration with Geo</a:t>
            </a:r>
          </a:p>
          <a:p>
            <a:pPr lvl="1"/>
            <a:r>
              <a:rPr lang="en-US" altLang="ja-JP" dirty="0" smtClean="0">
                <a:cs typeface="ＭＳ Ｐゴシック" pitchFamily="-112" charset="-128"/>
              </a:rPr>
              <a:t>Start of new collaboration with </a:t>
            </a:r>
            <a:r>
              <a:rPr lang="en-US" altLang="ja-JP" dirty="0" err="1" smtClean="0">
                <a:cs typeface="ＭＳ Ｐゴシック" pitchFamily="-112" charset="-128"/>
              </a:rPr>
              <a:t>e</a:t>
            </a:r>
            <a:r>
              <a:rPr lang="en-US" altLang="ja-JP" dirty="0" smtClean="0">
                <a:cs typeface="ＭＳ Ｐゴシック" pitchFamily="-112" charset="-128"/>
              </a:rPr>
              <a:t>-Culture</a:t>
            </a:r>
          </a:p>
          <a:p>
            <a:r>
              <a:rPr lang="en-US" altLang="ja-JP" dirty="0" err="1" smtClean="0">
                <a:cs typeface="ＭＳ Ｐゴシック" pitchFamily="-112" charset="-128"/>
              </a:rPr>
              <a:t>Murpa</a:t>
            </a:r>
            <a:r>
              <a:rPr lang="en-US" altLang="ja-JP" dirty="0" smtClean="0">
                <a:cs typeface="ＭＳ Ｐゴシック" pitchFamily="-112" charset="-128"/>
              </a:rPr>
              <a:t> seminar on Feb.</a:t>
            </a:r>
          </a:p>
          <a:p>
            <a:pPr lvl="1"/>
            <a:r>
              <a:rPr lang="en-US" altLang="ja-JP" dirty="0" smtClean="0">
                <a:cs typeface="ＭＳ Ｐゴシック" pitchFamily="-112" charset="-128"/>
              </a:rPr>
              <a:t>Trial for HD multicasting</a:t>
            </a:r>
          </a:p>
          <a:p>
            <a:r>
              <a:rPr lang="en-US" altLang="ja-JP" dirty="0" err="1" smtClean="0">
                <a:cs typeface="ＭＳ Ｐゴシック" pitchFamily="-112" charset="-128"/>
              </a:rPr>
              <a:t>Exibition</a:t>
            </a:r>
            <a:r>
              <a:rPr lang="en-US" altLang="ja-JP" dirty="0" smtClean="0">
                <a:cs typeface="ＭＳ Ｐゴシック" pitchFamily="-112" charset="-128"/>
              </a:rPr>
              <a:t> on Knowledge </a:t>
            </a:r>
            <a:r>
              <a:rPr lang="en-US" altLang="ja-JP" dirty="0" err="1" smtClean="0">
                <a:cs typeface="ＭＳ Ｐゴシック" pitchFamily="-112" charset="-128"/>
              </a:rPr>
              <a:t>Captal</a:t>
            </a:r>
            <a:endParaRPr lang="en-US" altLang="ja-JP" dirty="0" smtClean="0">
              <a:cs typeface="ＭＳ Ｐゴシック" pitchFamily="-112" charset="-128"/>
            </a:endParaRPr>
          </a:p>
          <a:p>
            <a:pPr lvl="1"/>
            <a:r>
              <a:rPr lang="en-US" altLang="ja-JP" dirty="0" smtClean="0">
                <a:cs typeface="ＭＳ Ｐゴシック" pitchFamily="-112" charset="-128"/>
              </a:rPr>
              <a:t>TDW for 4K, Large Scale volume rendering, Cultural Heritage, HD animation</a:t>
            </a:r>
          </a:p>
          <a:p>
            <a:r>
              <a:rPr lang="en-US" altLang="ja-JP" dirty="0" smtClean="0">
                <a:cs typeface="ＭＳ Ｐゴシック" pitchFamily="-112" charset="-128"/>
              </a:rPr>
              <a:t>Demo at KISTI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dirty="0" err="1">
                <a:cs typeface="ＭＳ Ｐゴシック" pitchFamily="-112" charset="-128"/>
              </a:rPr>
              <a:t>Peta</a:t>
            </a:r>
            <a:r>
              <a:rPr lang="en-US" altLang="ja-JP" dirty="0">
                <a:cs typeface="ＭＳ Ｐゴシック" pitchFamily="-112" charset="-128"/>
              </a:rPr>
              <a:t>-scale Visualization </a:t>
            </a:r>
            <a:r>
              <a:rPr lang="en-US" altLang="ja-JP" dirty="0" smtClean="0">
                <a:cs typeface="ＭＳ Ｐゴシック" pitchFamily="-112" charset="-128"/>
              </a:rPr>
              <a:t>Platform</a:t>
            </a:r>
            <a:br>
              <a:rPr lang="en-US" altLang="ja-JP" dirty="0" smtClean="0">
                <a:cs typeface="ＭＳ Ｐゴシック" pitchFamily="-112" charset="-128"/>
              </a:rPr>
            </a:br>
            <a:r>
              <a:rPr lang="en-US" altLang="ja-JP" dirty="0" smtClean="0">
                <a:cs typeface="ＭＳ Ｐゴシック" pitchFamily="-112" charset="-128"/>
              </a:rPr>
              <a:t>(CMC and NICT)</a:t>
            </a:r>
            <a:endParaRPr lang="ja-JP" altLang="en-US" dirty="0">
              <a:cs typeface="ＭＳ Ｐゴシック" pitchFamily="-112" charset="-128"/>
            </a:endParaRPr>
          </a:p>
        </p:txBody>
      </p:sp>
      <p:sp>
        <p:nvSpPr>
          <p:cNvPr id="2051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ja-JP">
                <a:cs typeface="ＭＳ Ｐゴシック" pitchFamily="-112" charset="-128"/>
              </a:rPr>
              <a:t>Scalable TDW with GPGPU 10G-Cluster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ja-JP"/>
              <a:t>Asterism ADT08 (SuseLinux64)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ja-JP"/>
              <a:t>Quad Core Opteron 2350 x 2 (8core)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ja-JP"/>
              <a:t>Chelsio 10G ether S320E-CXA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ja-JP"/>
              <a:t>32GByte DDR2 memory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ja-JP"/>
              <a:t>Quadro FX4600/4700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ja-JP"/>
              <a:t>24inch WUXGA display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ja-JP"/>
              <a:t>L3 switch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ja-JP"/>
              <a:t>HP Procurve 6400cl-6XG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ja-JP"/>
              <a:t>10GbE X2-SC LR Optic</a:t>
            </a:r>
          </a:p>
          <a:p>
            <a:pPr lvl="2" eaLnBrk="1" hangingPunct="1">
              <a:lnSpc>
                <a:spcPct val="90000"/>
              </a:lnSpc>
            </a:pPr>
            <a:endParaRPr lang="en-US" altLang="ja-JP"/>
          </a:p>
          <a:p>
            <a:pPr lvl="1" eaLnBrk="1" hangingPunct="1">
              <a:lnSpc>
                <a:spcPct val="90000"/>
              </a:lnSpc>
            </a:pPr>
            <a:endParaRPr lang="ja-JP" altLang="en-US"/>
          </a:p>
        </p:txBody>
      </p:sp>
      <p:pic>
        <p:nvPicPr>
          <p:cNvPr id="2052" name="Picture 2" descr="C:\Documents and Settings\nozaki\デスクトップ\SC08photos\SC08photos\PB190270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24500" y="4143375"/>
            <a:ext cx="36195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6563" y="2357438"/>
            <a:ext cx="2143125" cy="160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25" y="3071813"/>
            <a:ext cx="9906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標準デザイン">
  <a:themeElements>
    <a:clrScheme name="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標準デザイン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標準デザイン">
  <a:themeElements>
    <a:clrScheme name="1_標準デザイ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標準デザイン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新しいプレゼンテーション">
  <a:themeElements>
    <a:clrScheme name="新しいプレゼンテーショ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新しいプレゼンテーション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3000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3000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新しいプレゼンテーショ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ＭＳ Ｐゴシック"/>
        <a:cs typeface="Times New Roman"/>
      </a:majorFont>
      <a:minorFont>
        <a:latin typeface="Times New Roman"/>
        <a:ea typeface="ＭＳ Ｐゴシック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5_NCSA.Allian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35_NCSA.Allianc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35_NCSA.Allianc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NCSA.Allian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5_NCSA.Allianc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NCSA.Allianc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NCSA.Allianc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NCSA.Allianc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5_NCSA.Allianc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新しいプレゼンテーション">
  <a:themeElements>
    <a:clrScheme name="1_新しいプレゼンテーショ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新しいプレゼンテーション">
      <a:majorFont>
        <a:latin typeface="Arial"/>
        <a:ea typeface="ＭＳ Ｐゴシック"/>
        <a:cs typeface="ＭＳ Ｐゴシック"/>
      </a:majorFont>
      <a:minorFont>
        <a:latin typeface="Times New Roman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1_新しいプレゼンテーショ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しいプレゼンテーショ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新しいプレゼンテーショ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しいプレゼンテーショ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しいプレゼンテーショ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しいプレゼンテーショ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しいプレゼンテーショ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4611</TotalTime>
  <Words>1576</Words>
  <Application>Microsoft Office PowerPoint</Application>
  <PresentationFormat>画面に合わせる (4:3)</PresentationFormat>
  <Paragraphs>309</Paragraphs>
  <Slides>24</Slides>
  <Notes>12</Notes>
  <HiddenSlides>0</HiddenSlides>
  <MMClips>0</MMClips>
  <ScaleCrop>false</ScaleCrop>
  <HeadingPairs>
    <vt:vector size="6" baseType="variant">
      <vt:variant>
        <vt:lpstr>デザイン テンプレート</vt:lpstr>
      </vt:variant>
      <vt:variant>
        <vt:i4>9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4" baseType="lpstr">
      <vt:lpstr>標準デザイン</vt:lpstr>
      <vt:lpstr>1_標準デザイン</vt:lpstr>
      <vt:lpstr>Office テーマ</vt:lpstr>
      <vt:lpstr>Office 佈景主題</vt:lpstr>
      <vt:lpstr>新しいプレゼンテーション</vt:lpstr>
      <vt:lpstr>1_Office テーマ</vt:lpstr>
      <vt:lpstr>Default Design</vt:lpstr>
      <vt:lpstr>35_NCSA.Alliance</vt:lpstr>
      <vt:lpstr>1_新しいプレゼンテーション</vt:lpstr>
      <vt:lpstr>Visio</vt:lpstr>
      <vt:lpstr>Telescience Update</vt:lpstr>
      <vt:lpstr>Telescience working group on PRAGMA</vt:lpstr>
      <vt:lpstr>Tele-science on Tomography　（Osaka U、NCHC、UCSD）</vt:lpstr>
      <vt:lpstr>スライド 4</vt:lpstr>
      <vt:lpstr>Step Two: Build a Rocks / SAGE OptIPortal</vt:lpstr>
      <vt:lpstr>What is the plan for this year</vt:lpstr>
      <vt:lpstr>Issues</vt:lpstr>
      <vt:lpstr>What happens after PRAGMA 15</vt:lpstr>
      <vt:lpstr>Peta-scale Visualization Platform (CMC and NICT)</vt:lpstr>
      <vt:lpstr>Tera-scale Volume data</vt:lpstr>
      <vt:lpstr>スライド 11</vt:lpstr>
      <vt:lpstr>Live E! on P2P Platform “PIAX”</vt:lpstr>
      <vt:lpstr>スライド 13</vt:lpstr>
      <vt:lpstr>スライド 14</vt:lpstr>
      <vt:lpstr>スライド 15</vt:lpstr>
      <vt:lpstr>スライド 16</vt:lpstr>
      <vt:lpstr>HDV@ Kenting NCHC, NMMBA, UCSD, TORI</vt:lpstr>
      <vt:lpstr>Coral Reef Observation Station at Ochied Island </vt:lpstr>
      <vt:lpstr>スライド 19</vt:lpstr>
      <vt:lpstr>TDWs on Knowledge Captial Exibition</vt:lpstr>
      <vt:lpstr>スライド 21</vt:lpstr>
      <vt:lpstr>Telescience breakout</vt:lpstr>
      <vt:lpstr>Discussion</vt:lpstr>
      <vt:lpstr>Home work</vt:lpstr>
    </vt:vector>
  </TitlesOfParts>
  <Company> cybermedia center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Telescience Update</dc:title>
  <dc:creator>下條真司</dc:creator>
  <cp:lastModifiedBy>下條 真司</cp:lastModifiedBy>
  <cp:revision>74</cp:revision>
  <dcterms:created xsi:type="dcterms:W3CDTF">2009-03-25T01:04:02Z</dcterms:created>
  <dcterms:modified xsi:type="dcterms:W3CDTF">2009-03-25T08:33:11Z</dcterms:modified>
</cp:coreProperties>
</file>